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4" r:id="rId1"/>
  </p:sldMasterIdLst>
  <p:notesMasterIdLst>
    <p:notesMasterId r:id="rId24"/>
  </p:notesMasterIdLst>
  <p:sldIdLst>
    <p:sldId id="370" r:id="rId2"/>
    <p:sldId id="382" r:id="rId3"/>
    <p:sldId id="383" r:id="rId4"/>
    <p:sldId id="392" r:id="rId5"/>
    <p:sldId id="394" r:id="rId6"/>
    <p:sldId id="384" r:id="rId7"/>
    <p:sldId id="397" r:id="rId8"/>
    <p:sldId id="398" r:id="rId9"/>
    <p:sldId id="414" r:id="rId10"/>
    <p:sldId id="388" r:id="rId11"/>
    <p:sldId id="446" r:id="rId12"/>
    <p:sldId id="471" r:id="rId13"/>
    <p:sldId id="399" r:id="rId14"/>
    <p:sldId id="401" r:id="rId15"/>
    <p:sldId id="473" r:id="rId16"/>
    <p:sldId id="410" r:id="rId17"/>
    <p:sldId id="368" r:id="rId18"/>
    <p:sldId id="429" r:id="rId19"/>
    <p:sldId id="424" r:id="rId20"/>
    <p:sldId id="374" r:id="rId21"/>
    <p:sldId id="434" r:id="rId22"/>
    <p:sldId id="42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70AF"/>
    <a:srgbClr val="2F45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6D5243-003B-468C-9F15-E9A597963344}" v="33" dt="2023-09-05T21:22:52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94" autoAdjust="0"/>
    <p:restoredTop sz="86467" autoAdjust="0"/>
  </p:normalViewPr>
  <p:slideViewPr>
    <p:cSldViewPr snapToGrid="0">
      <p:cViewPr varScale="1">
        <p:scale>
          <a:sx n="85" d="100"/>
          <a:sy n="85" d="100"/>
        </p:scale>
        <p:origin x="768" y="84"/>
      </p:cViewPr>
      <p:guideLst/>
    </p:cSldViewPr>
  </p:slideViewPr>
  <p:outlineViewPr>
    <p:cViewPr>
      <p:scale>
        <a:sx n="33" d="100"/>
        <a:sy n="33" d="100"/>
      </p:scale>
      <p:origin x="0" y="-763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gif>
</file>

<file path=ppt/media/image12.png>
</file>

<file path=ppt/media/image13.jpeg>
</file>

<file path=ppt/media/image14.jpg>
</file>

<file path=ppt/media/image15.jp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72BECE-1A0C-4AC9-82E2-79ACA31391BD}" type="datetimeFigureOut">
              <a:rPr lang="en-US" smtClean="0"/>
              <a:t>2/3/2026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762FAA-7A4D-41EF-80B0-17D4C81AC40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321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6EB449-510F-2D48-BD92-9ADA8091F71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66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Latinos  is a bit pejorative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BE27E5-C792-C749-93C5-0958009CB159}" type="slidenum">
              <a:rPr lang="es-ES" smtClean="0"/>
              <a:pPr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8866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11398-769B-3A78-4C16-1EE82FFEF9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56CE58-4DF4-4899-07AA-CB912EB775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98116-C940-2362-B080-E028C2F18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96D58-3F33-4B08-9101-6D20928FEA15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A1B5F-E5E7-93F2-1B14-F24B94108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Coffee Shop Inc - TR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6A238-2FD0-5720-3928-AB4B22627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205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45707-C008-5227-931C-6353155DE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410A8D-0B67-EB54-051E-8D3102674E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EDBC9-6183-3D7A-4CBD-F2CC19478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19026-CC98-4649-86EB-D35FE1F4B00A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37C82-CE80-E074-511C-641B51AC5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Coffee Shop Inc - TR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F63B1-95A6-F6EA-1AB8-5348FF4AE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842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F26F9C-7CEE-510F-DE7F-62F77C4EBB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B5D66E-DFF0-2D76-FA7B-A56BE467A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9371E-B5E6-055C-931D-5DCEB20A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19C11-0A2F-4BC7-AE8F-3E2FA8FEB393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84632-CA87-05B1-D5CD-0E3F74A67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Coffee Shop Inc - TR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50FC9-A435-81A0-62C8-1CC25C783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197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8770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1D760-9220-6998-6CED-727FFAD71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11E4E-55C9-14AB-5514-299646DBF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F8209-FD83-8448-41A0-106B361BE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4D6F-E8D6-4C77-8D60-EE610CB20EDF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1F287-F918-45B1-8BE6-757BA1CBF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Coffee Shop Inc - TR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135D4-D38C-AADF-3B8A-F8891FD1D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55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4758B-4A46-5581-D754-EDB1F4330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3D4BE-2738-A216-88AA-76594FBBB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6BC2C-30E1-94FD-511D-47B0A6CE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9E317-C380-4337-BE4F-E62910DC71D6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BD0F7-968C-3C81-7797-441F1A22F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Coffee Shop Inc - TR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224C-C4C8-D3A4-A69B-C9DC8D8A5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898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94AF5-12FF-FD2B-DD67-68DB9592F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019F1-D8A5-2683-86D5-C24EC9D94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3D19A6-1D85-6036-D913-AC24080EDD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2C19F-8F2D-6267-C186-A7CB6F298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63BA6-1131-428C-8CCA-4D75B518D33B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D90943-D12B-C9E8-813D-A21F1442C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Coffee Shop Inc - TR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D39DB7-6903-7F3E-FEDE-50A47B408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635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7E482-F123-D796-E97B-8A414C6D2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18F4A-F806-1DAC-9831-4E47401CA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E3F1A-55DC-5923-813A-FF8F25D616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34EB12-AF26-6170-5EC8-5CA170E4DA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A43D1F-E705-A644-0F7A-19F2C42964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5DEC42-0546-1708-D9B1-AD1F9AC54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16F7B-4359-4CA5-BA48-132843DBE24A}" type="datetime1">
              <a:rPr lang="en-US" smtClean="0"/>
              <a:t>2/3/2026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746616-A7BE-32D0-7ED6-D73A2D24D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Coffee Shop Inc - TR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9ECA64-B4A7-1335-D756-C5FF7CF5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960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8456F-BE03-2AF6-FAF3-7F44963EA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6295D8-C145-F893-CEC4-FF25F0072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A7FB-5C1C-4DA1-8794-00DDAF85ACB2}" type="datetime1">
              <a:rPr lang="en-US" smtClean="0"/>
              <a:t>2/3/2026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23DB64-A8C5-159D-B776-10DE6542B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Coffee Shop Inc - TR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BD00B9-E844-4C05-D7CE-D77075902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2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1B8698-16EC-4F7E-88CE-6FA7B13C6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C4467-026D-4A61-A2CE-B4FA9B07A971}" type="datetime1">
              <a:rPr lang="en-US" smtClean="0"/>
              <a:t>2/3/2026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261F2A-DF10-9388-B0A4-DA82EE152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Coffee Shop Inc - TR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4092B9-3674-AAB0-DE14-51CA680B3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606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E5C37-9474-A647-1D3F-F1CD32C4E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8BC6A-587E-339C-6612-534253444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ADB4E-7723-34BA-F996-5340A6BD0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BC159-DB6B-DDC5-8E66-5A7D76C51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BA494-BA21-4542-957D-31488CC8C39D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39009-F9E8-90AD-8EE1-6943D157C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Coffee Shop Inc - TR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C8D87-43E1-9E63-ED3F-CAF1169EC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10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A06FF-E496-6397-55F6-1ACCAF100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600353-6E64-D795-3BB0-F9F1B4C214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5954FF-2EC5-C21C-6588-9B33F18F99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3C30EA-32E2-F8BF-177E-80BB16EF2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09FF5-5E83-418E-B26E-30C6DE28276E}" type="datetime1">
              <a:rPr lang="en-US" smtClean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FC7D5F-458D-CF89-BE4A-C0306F7B9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Coffee Shop Inc - TR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BC4FD-2FDA-74D4-138F-CFB3A2934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9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683323-E7FF-4877-DB45-3B44B9CA1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4AC9A8-7357-EE32-34C6-78006E420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61D76-B687-5150-A24B-D2DD9391B8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A7A03-0F20-4756-BA5B-989DACF1BFC9}" type="datetime1">
              <a:rPr lang="en-US" smtClean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F7800-4A57-7416-1600-16E06D6E03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Coffee Shop Inc - TR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71283-752D-38BD-0A62-EC25789DEA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46069-6608-46AA-810B-56AD7561D32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50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3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5069B78-728F-4E43-9792-6FC60C80C4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0" r="2362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40AC4A-46BB-497C-959B-7DC23739F89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78416" y="981940"/>
            <a:ext cx="3822189" cy="438221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30000" noProof="0" dirty="0">
              <a:ln>
                <a:noFill/>
              </a:ln>
              <a:solidFill>
                <a:srgbClr val="1470A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1470AF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Globalization, glocalization, </a:t>
            </a:r>
            <a:r>
              <a:rPr kumimoji="0" lang="en-US" sz="4000" b="1" i="0" u="none" strike="noStrike" kern="1200" cap="none" spc="0" normalizeH="0" baseline="0" noProof="0" dirty="0" err="1">
                <a:ln>
                  <a:noFill/>
                </a:ln>
                <a:solidFill>
                  <a:srgbClr val="1470AF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slowbalization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solidFill>
                <a:srgbClr val="1470AF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1200" cap="none" spc="0" normalizeH="0" baseline="30000" noProof="0" dirty="0">
              <a:ln>
                <a:noFill/>
              </a:ln>
              <a:solidFill>
                <a:srgbClr val="1470AF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30000" noProof="0" dirty="0">
                <a:ln>
                  <a:noFill/>
                </a:ln>
                <a:solidFill>
                  <a:srgbClr val="1470AF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Market Entry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30000" noProof="0" dirty="0">
              <a:ln>
                <a:noFill/>
              </a:ln>
              <a:solidFill>
                <a:srgbClr val="1470A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D7BAFC-BF8B-C042-406D-990FDF114A3C}"/>
              </a:ext>
            </a:extLst>
          </p:cNvPr>
          <p:cNvSpPr txBox="1"/>
          <p:nvPr/>
        </p:nvSpPr>
        <p:spPr>
          <a:xfrm>
            <a:off x="678416" y="6642556"/>
            <a:ext cx="914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HBP# FO0014</a:t>
            </a:r>
          </a:p>
        </p:txBody>
      </p:sp>
    </p:spTree>
    <p:extLst>
      <p:ext uri="{BB962C8B-B14F-4D97-AF65-F5344CB8AC3E}">
        <p14:creationId xmlns:p14="http://schemas.microsoft.com/office/powerpoint/2010/main" val="2786613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1432560" y="1118542"/>
            <a:ext cx="9052560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920" dirty="0"/>
              <a:t>High vs. </a:t>
            </a:r>
            <a:r>
              <a:rPr lang="es-ES" sz="1920" dirty="0" err="1"/>
              <a:t>Low</a:t>
            </a:r>
            <a:r>
              <a:rPr lang="es-ES" sz="1920" dirty="0"/>
              <a:t> </a:t>
            </a:r>
            <a:r>
              <a:rPr lang="es-ES" sz="1920" dirty="0" err="1"/>
              <a:t>power</a:t>
            </a:r>
            <a:r>
              <a:rPr lang="es-ES" sz="1920" dirty="0"/>
              <a:t> </a:t>
            </a:r>
            <a:r>
              <a:rPr lang="es-ES" sz="1920" dirty="0" err="1"/>
              <a:t>distance</a:t>
            </a:r>
            <a:endParaRPr lang="es-ES" sz="1920" dirty="0"/>
          </a:p>
          <a:p>
            <a:endParaRPr lang="es-ES" sz="2160" dirty="0"/>
          </a:p>
          <a:p>
            <a:endParaRPr lang="es-ES" sz="2160" dirty="0"/>
          </a:p>
        </p:txBody>
      </p:sp>
      <p:graphicFrame>
        <p:nvGraphicFramePr>
          <p:cNvPr id="4" name="Tabla 3"/>
          <p:cNvGraphicFramePr>
            <a:graphicFrameLocks noGrp="1"/>
          </p:cNvGraphicFramePr>
          <p:nvPr/>
        </p:nvGraphicFramePr>
        <p:xfrm>
          <a:off x="2538152" y="1672540"/>
          <a:ext cx="7315200" cy="4346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1527975987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3549085272"/>
                    </a:ext>
                  </a:extLst>
                </a:gridCol>
              </a:tblGrid>
              <a:tr h="436970">
                <a:tc>
                  <a:txBody>
                    <a:bodyPr/>
                    <a:lstStyle/>
                    <a:p>
                      <a:pPr algn="ctr"/>
                      <a:r>
                        <a:rPr lang="es-ES" sz="1400" dirty="0" err="1"/>
                        <a:t>Features</a:t>
                      </a:r>
                      <a:r>
                        <a:rPr lang="es-ES" sz="1400" dirty="0"/>
                        <a:t> of </a:t>
                      </a:r>
                      <a:r>
                        <a:rPr lang="es-ES" sz="1400" dirty="0" err="1"/>
                        <a:t>high</a:t>
                      </a:r>
                      <a:r>
                        <a:rPr lang="es-ES" sz="1400" dirty="0"/>
                        <a:t> </a:t>
                      </a:r>
                      <a:r>
                        <a:rPr lang="es-ES" sz="1400" dirty="0" err="1"/>
                        <a:t>power</a:t>
                      </a:r>
                      <a:r>
                        <a:rPr lang="es-ES" sz="1400" dirty="0"/>
                        <a:t> </a:t>
                      </a:r>
                      <a:r>
                        <a:rPr lang="es-ES" sz="1400" dirty="0" err="1"/>
                        <a:t>distances</a:t>
                      </a:r>
                      <a:r>
                        <a:rPr lang="es-ES" sz="1400" dirty="0"/>
                        <a:t> cultures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400" dirty="0" err="1"/>
                        <a:t>Features</a:t>
                      </a:r>
                      <a:r>
                        <a:rPr lang="es-ES" sz="1400" baseline="0" dirty="0"/>
                        <a:t> of </a:t>
                      </a:r>
                      <a:r>
                        <a:rPr lang="es-ES" sz="1400" baseline="0" dirty="0" err="1"/>
                        <a:t>low</a:t>
                      </a:r>
                      <a:r>
                        <a:rPr lang="es-ES" sz="1400" baseline="0" dirty="0"/>
                        <a:t> </a:t>
                      </a:r>
                      <a:r>
                        <a:rPr lang="es-ES" sz="1400" baseline="0" dirty="0" err="1"/>
                        <a:t>power</a:t>
                      </a:r>
                      <a:r>
                        <a:rPr lang="es-ES" sz="1400" baseline="0" dirty="0"/>
                        <a:t> </a:t>
                      </a:r>
                      <a:r>
                        <a:rPr lang="es-ES" sz="1400" baseline="0" dirty="0" err="1"/>
                        <a:t>distances</a:t>
                      </a:r>
                      <a:r>
                        <a:rPr lang="es-ES" sz="1400" baseline="0" dirty="0"/>
                        <a:t> cultures</a:t>
                      </a:r>
                      <a:endParaRPr lang="es-ES" sz="1400" dirty="0"/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1787793566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Members accept power distance as part</a:t>
                      </a:r>
                      <a:r>
                        <a:rPr lang="en-US" sz="1200" baseline="0" noProof="0" dirty="0"/>
                        <a:t> of a social order, it determines what is right and wrong</a:t>
                      </a:r>
                      <a:endParaRPr lang="en-US" sz="1200" noProof="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Power is exerted only where it is necessary</a:t>
                      </a:r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44536951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More</a:t>
                      </a:r>
                      <a:r>
                        <a:rPr lang="en-US" sz="1200" baseline="0" noProof="0" dirty="0"/>
                        <a:t> </a:t>
                      </a:r>
                      <a:r>
                        <a:rPr lang="en-US" sz="1200" noProof="0" dirty="0"/>
                        <a:t>powerful</a:t>
                      </a:r>
                      <a:r>
                        <a:rPr lang="en-US" sz="1200" baseline="0" noProof="0" dirty="0"/>
                        <a:t> members of society perceive their subordinates as unequal</a:t>
                      </a:r>
                      <a:endParaRPr lang="en-US" sz="1200" noProof="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People are equal</a:t>
                      </a:r>
                      <a:r>
                        <a:rPr lang="en-US" sz="1200" baseline="0" noProof="0" dirty="0"/>
                        <a:t>, they consider social inequalities obsolete (borders, politics)</a:t>
                      </a:r>
                      <a:endParaRPr lang="en-US" sz="1200" noProof="0" dirty="0"/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1897477740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Subordinates fear the more powerful members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Cooperation should be based on the principle of solidarity</a:t>
                      </a:r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2961670072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There is not much trust among co-workers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Subordinates are considered as older, more experienced</a:t>
                      </a:r>
                      <a:r>
                        <a:rPr lang="en-US" sz="1200" baseline="0" noProof="0" dirty="0"/>
                        <a:t> colleagues</a:t>
                      </a:r>
                      <a:endParaRPr lang="en-US" sz="1200" noProof="0" dirty="0"/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2055457666"/>
                  </a:ext>
                </a:extLst>
              </a:tr>
              <a:tr h="436970"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Majority of people are dependent on others</a:t>
                      </a:r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Co-workers are prone</a:t>
                      </a:r>
                      <a:r>
                        <a:rPr lang="en-US" sz="1200" baseline="0" noProof="0" dirty="0"/>
                        <a:t> to trust one another</a:t>
                      </a:r>
                      <a:endParaRPr lang="en-US" sz="1200" noProof="0" dirty="0"/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344788298"/>
                  </a:ext>
                </a:extLst>
              </a:tr>
              <a:tr h="436970"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Subordinates are blamed</a:t>
                      </a:r>
                      <a:r>
                        <a:rPr lang="en-US" sz="1200" baseline="0" noProof="0" dirty="0"/>
                        <a:t> for mistakes</a:t>
                      </a:r>
                      <a:endParaRPr lang="en-US" sz="1200" noProof="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The system is blamed for mistakes</a:t>
                      </a:r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1962174471"/>
                  </a:ext>
                </a:extLst>
              </a:tr>
              <a:tr h="658368"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Social inequalities are accepted, every person</a:t>
                      </a:r>
                      <a:r>
                        <a:rPr lang="en-US" sz="1200" baseline="0" noProof="0" dirty="0"/>
                        <a:t> has a high or low place in a social order and is protected by law</a:t>
                      </a:r>
                      <a:endParaRPr lang="en-US" sz="1200" noProof="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Everyone should have equal</a:t>
                      </a:r>
                      <a:r>
                        <a:rPr lang="en-US" sz="1200" baseline="0" noProof="0" dirty="0"/>
                        <a:t> rights</a:t>
                      </a:r>
                      <a:endParaRPr lang="en-US" sz="1200" noProof="0" dirty="0"/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2731446798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r>
                        <a:rPr lang="en-US" sz="1200" dirty="0"/>
                        <a:t>The acceptance of the privileges that come with power</a:t>
                      </a:r>
                      <a:endParaRPr lang="en-US" sz="1200" noProof="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Strong and weak members coexist in harmony</a:t>
                      </a:r>
                      <a:r>
                        <a:rPr lang="en-US" sz="1200" baseline="0" noProof="0" dirty="0"/>
                        <a:t> and in the same place</a:t>
                      </a:r>
                      <a:endParaRPr lang="en-US" sz="1200" noProof="0" dirty="0"/>
                    </a:p>
                  </a:txBody>
                  <a:tcPr marL="109728" marR="109728" marT="54864" marB="54864"/>
                </a:tc>
                <a:extLst>
                  <a:ext uri="{0D108BD9-81ED-4DB2-BD59-A6C34878D82A}">
                    <a16:rowId xmlns:a16="http://schemas.microsoft.com/office/drawing/2014/main" val="647036012"/>
                  </a:ext>
                </a:extLst>
              </a:tr>
            </a:tbl>
          </a:graphicData>
        </a:graphic>
      </p:graphicFrame>
      <p:sp>
        <p:nvSpPr>
          <p:cNvPr id="9" name="Título 3">
            <a:extLst>
              <a:ext uri="{FF2B5EF4-FFF2-40B4-BE49-F238E27FC236}">
                <a16:creationId xmlns:a16="http://schemas.microsoft.com/office/drawing/2014/main" id="{8F435D8A-BA34-4D2B-ACEF-A50A17C11127}"/>
              </a:ext>
            </a:extLst>
          </p:cNvPr>
          <p:cNvSpPr txBox="1">
            <a:spLocks/>
          </p:cNvSpPr>
          <p:nvPr/>
        </p:nvSpPr>
        <p:spPr>
          <a:xfrm>
            <a:off x="2130830" y="26237"/>
            <a:ext cx="9451571" cy="1143000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defTabSz="914400">
              <a:lnSpc>
                <a:spcPct val="90000"/>
              </a:lnSpc>
            </a:pPr>
            <a:r>
              <a:rPr lang="en-US" sz="4000" b="1" dirty="0">
                <a:solidFill>
                  <a:srgbClr val="1470AF"/>
                </a:solidFill>
                <a:latin typeface="+mn-lt"/>
                <a:ea typeface="+mj-ea"/>
                <a:cs typeface="+mj-cs"/>
              </a:rPr>
              <a:t>Cultural awareness and cultural shock</a:t>
            </a:r>
          </a:p>
        </p:txBody>
      </p:sp>
    </p:spTree>
    <p:extLst>
      <p:ext uri="{BB962C8B-B14F-4D97-AF65-F5344CB8AC3E}">
        <p14:creationId xmlns:p14="http://schemas.microsoft.com/office/powerpoint/2010/main" val="1657375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B18E6FAF-6BDC-43F2-B9DA-43B9DF6BFC52}"/>
              </a:ext>
            </a:extLst>
          </p:cNvPr>
          <p:cNvSpPr txBox="1"/>
          <p:nvPr/>
        </p:nvSpPr>
        <p:spPr>
          <a:xfrm>
            <a:off x="792480" y="2300874"/>
            <a:ext cx="10607040" cy="19672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160" dirty="0">
                <a:solidFill>
                  <a:srgbClr val="00000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Intercultural ignorance strikes and many are affected in their daily functions. No young expatriate or executive can ignore these barriers, they are real, present, and part of everyday life</a:t>
            </a:r>
            <a:r>
              <a:rPr lang="en-US" sz="1680" dirty="0">
                <a:solidFill>
                  <a:srgbClr val="00000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. </a:t>
            </a:r>
            <a:endParaRPr lang="es-ES" sz="168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2" name="Título 3">
            <a:extLst>
              <a:ext uri="{FF2B5EF4-FFF2-40B4-BE49-F238E27FC236}">
                <a16:creationId xmlns:a16="http://schemas.microsoft.com/office/drawing/2014/main" id="{0BA29C84-80B1-01ED-A7B5-4AD42B25C8F0}"/>
              </a:ext>
            </a:extLst>
          </p:cNvPr>
          <p:cNvSpPr txBox="1">
            <a:spLocks/>
          </p:cNvSpPr>
          <p:nvPr/>
        </p:nvSpPr>
        <p:spPr>
          <a:xfrm>
            <a:off x="802945" y="75086"/>
            <a:ext cx="10339187" cy="1143000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4000" b="1" dirty="0">
                <a:solidFill>
                  <a:srgbClr val="1470AF"/>
                </a:solidFill>
                <a:latin typeface="+mn-lt"/>
                <a:ea typeface="+mj-ea"/>
                <a:cs typeface="+mj-cs"/>
              </a:rPr>
              <a:t>Cultural awareness and cultural shock</a:t>
            </a:r>
          </a:p>
        </p:txBody>
      </p:sp>
    </p:spTree>
    <p:extLst>
      <p:ext uri="{BB962C8B-B14F-4D97-AF65-F5344CB8AC3E}">
        <p14:creationId xmlns:p14="http://schemas.microsoft.com/office/powerpoint/2010/main" val="2206927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avec flèche 4"/>
          <p:cNvCxnSpPr>
            <a:cxnSpLocks/>
          </p:cNvCxnSpPr>
          <p:nvPr/>
        </p:nvCxnSpPr>
        <p:spPr>
          <a:xfrm flipV="1">
            <a:off x="3196844" y="2012598"/>
            <a:ext cx="0" cy="35598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>
            <a:cxnSpLocks/>
          </p:cNvCxnSpPr>
          <p:nvPr/>
        </p:nvCxnSpPr>
        <p:spPr>
          <a:xfrm flipV="1">
            <a:off x="3203489" y="2012599"/>
            <a:ext cx="5722686" cy="35094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ZoneTexte 20"/>
          <p:cNvSpPr txBox="1"/>
          <p:nvPr/>
        </p:nvSpPr>
        <p:spPr>
          <a:xfrm rot="19839896">
            <a:off x="3575466" y="3977487"/>
            <a:ext cx="1517210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n-GB" sz="1260" dirty="0">
                <a:solidFill>
                  <a:prstClr val="black"/>
                </a:solidFill>
                <a:latin typeface="Calibri" panose="020F0502020204030204"/>
              </a:rPr>
              <a:t>Level of knowledge  </a:t>
            </a:r>
          </a:p>
        </p:txBody>
      </p:sp>
      <p:sp>
        <p:nvSpPr>
          <p:cNvPr id="22" name="ZoneTexte 21"/>
          <p:cNvSpPr txBox="1"/>
          <p:nvPr/>
        </p:nvSpPr>
        <p:spPr>
          <a:xfrm rot="19754464">
            <a:off x="5316207" y="3064464"/>
            <a:ext cx="1356653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n-AU" sz="1260" dirty="0">
                <a:solidFill>
                  <a:prstClr val="black"/>
                </a:solidFill>
                <a:latin typeface="Calibri" panose="020F0502020204030204"/>
              </a:rPr>
              <a:t>Training methods 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5720173" y="5625197"/>
            <a:ext cx="836126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n-GB" sz="1260" b="1" dirty="0">
                <a:solidFill>
                  <a:prstClr val="black"/>
                </a:solidFill>
                <a:latin typeface="Calibri" panose="020F0502020204030204"/>
              </a:rPr>
              <a:t>Academic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7597403" y="5569797"/>
            <a:ext cx="776944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n-GB" sz="1260" b="1" dirty="0">
                <a:solidFill>
                  <a:prstClr val="black"/>
                </a:solidFill>
                <a:latin typeface="Calibri" panose="020F0502020204030204"/>
              </a:rPr>
              <a:t>Analytic</a:t>
            </a:r>
            <a:r>
              <a:rPr lang="es-ES" sz="1620" dirty="0">
                <a:solidFill>
                  <a:prstClr val="black"/>
                </a:solidFill>
                <a:latin typeface="Calibri" panose="020F0502020204030204"/>
              </a:rPr>
              <a:t> 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8905863" y="5608108"/>
            <a:ext cx="1042273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fr-FR" sz="126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s-ES" sz="1260" b="1" dirty="0">
                <a:solidFill>
                  <a:prstClr val="black"/>
                </a:solidFill>
                <a:latin typeface="Calibri" panose="020F0502020204030204"/>
              </a:rPr>
              <a:t>Professional</a:t>
            </a:r>
          </a:p>
        </p:txBody>
      </p:sp>
      <p:sp>
        <p:nvSpPr>
          <p:cNvPr id="26" name="ZoneTexte 25"/>
          <p:cNvSpPr txBox="1"/>
          <p:nvPr/>
        </p:nvSpPr>
        <p:spPr>
          <a:xfrm>
            <a:off x="2546389" y="5383729"/>
            <a:ext cx="521810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fr-FR" sz="1260" i="1" dirty="0" err="1">
                <a:solidFill>
                  <a:prstClr val="black"/>
                </a:solidFill>
                <a:latin typeface="Calibri" panose="020F0502020204030204"/>
              </a:rPr>
              <a:t>Easy</a:t>
            </a:r>
            <a:r>
              <a:rPr lang="fr-FR" sz="1620" dirty="0">
                <a:solidFill>
                  <a:prstClr val="black"/>
                </a:solidFill>
                <a:latin typeface="Calibri" panose="020F0502020204030204"/>
              </a:rPr>
              <a:t> 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8991242" y="5402749"/>
            <a:ext cx="74558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s-ES" sz="1260" i="1" dirty="0" err="1">
                <a:solidFill>
                  <a:prstClr val="black"/>
                </a:solidFill>
                <a:latin typeface="Calibri" panose="020F0502020204030204"/>
              </a:rPr>
              <a:t>Complex</a:t>
            </a:r>
            <a:endParaRPr lang="es-ES" sz="1260" i="1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28" name="Connecteur droit avec flèche 27"/>
          <p:cNvCxnSpPr>
            <a:cxnSpLocks/>
            <a:stCxn id="26" idx="3"/>
          </p:cNvCxnSpPr>
          <p:nvPr/>
        </p:nvCxnSpPr>
        <p:spPr>
          <a:xfrm flipV="1">
            <a:off x="3068199" y="5545004"/>
            <a:ext cx="5857976" cy="954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/>
          <p:cNvCxnSpPr>
            <a:cxnSpLocks/>
          </p:cNvCxnSpPr>
          <p:nvPr/>
        </p:nvCxnSpPr>
        <p:spPr>
          <a:xfrm>
            <a:off x="3224293" y="2404630"/>
            <a:ext cx="570188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ZoneTexte 34"/>
          <p:cNvSpPr txBox="1"/>
          <p:nvPr/>
        </p:nvSpPr>
        <p:spPr>
          <a:xfrm>
            <a:off x="1958536" y="2259733"/>
            <a:ext cx="114165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s-ES" sz="1260" i="1" dirty="0" err="1">
                <a:solidFill>
                  <a:prstClr val="black"/>
                </a:solidFill>
                <a:latin typeface="Calibri" panose="020F0502020204030204"/>
              </a:rPr>
              <a:t>Period</a:t>
            </a:r>
            <a:r>
              <a:rPr lang="es-ES" sz="1260" i="1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s-ES" sz="1260" i="1" dirty="0" err="1">
                <a:solidFill>
                  <a:prstClr val="black"/>
                </a:solidFill>
                <a:latin typeface="Calibri" panose="020F0502020204030204"/>
              </a:rPr>
              <a:t>of</a:t>
            </a:r>
            <a:r>
              <a:rPr lang="es-ES" sz="1260" i="1" dirty="0">
                <a:solidFill>
                  <a:prstClr val="black"/>
                </a:solidFill>
                <a:latin typeface="Calibri" panose="020F0502020204030204"/>
              </a:rPr>
              <a:t> time </a:t>
            </a:r>
          </a:p>
        </p:txBody>
      </p:sp>
      <p:cxnSp>
        <p:nvCxnSpPr>
          <p:cNvPr id="50" name="Connecteur droit 49"/>
          <p:cNvCxnSpPr>
            <a:cxnSpLocks/>
          </p:cNvCxnSpPr>
          <p:nvPr/>
        </p:nvCxnSpPr>
        <p:spPr>
          <a:xfrm>
            <a:off x="8875591" y="2012598"/>
            <a:ext cx="0" cy="3537331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51"/>
          <p:cNvCxnSpPr>
            <a:cxnSpLocks/>
          </p:cNvCxnSpPr>
          <p:nvPr/>
        </p:nvCxnSpPr>
        <p:spPr>
          <a:xfrm flipH="1">
            <a:off x="6993128" y="2404630"/>
            <a:ext cx="11800" cy="3126397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/>
          <p:cNvCxnSpPr>
            <a:cxnSpLocks/>
          </p:cNvCxnSpPr>
          <p:nvPr/>
        </p:nvCxnSpPr>
        <p:spPr>
          <a:xfrm flipH="1">
            <a:off x="5193387" y="2404630"/>
            <a:ext cx="1573" cy="3203082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ZoneTexte 57"/>
          <p:cNvSpPr txBox="1"/>
          <p:nvPr/>
        </p:nvSpPr>
        <p:spPr>
          <a:xfrm>
            <a:off x="3771489" y="5643005"/>
            <a:ext cx="62869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fr-FR" sz="1260" b="1" dirty="0">
                <a:solidFill>
                  <a:prstClr val="black"/>
                </a:solidFill>
                <a:latin typeface="Calibri" panose="020F0502020204030204"/>
              </a:rPr>
              <a:t>School</a:t>
            </a:r>
          </a:p>
        </p:txBody>
      </p:sp>
      <p:sp>
        <p:nvSpPr>
          <p:cNvPr id="72" name="ZoneTexte 71"/>
          <p:cNvSpPr txBox="1"/>
          <p:nvPr/>
        </p:nvSpPr>
        <p:spPr>
          <a:xfrm>
            <a:off x="3902740" y="5245230"/>
            <a:ext cx="711541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s-ES" sz="1260" dirty="0" err="1">
                <a:solidFill>
                  <a:prstClr val="black"/>
                </a:solidFill>
                <a:latin typeface="Calibri" panose="020F0502020204030204"/>
              </a:rPr>
              <a:t>Lecture</a:t>
            </a:r>
            <a:r>
              <a:rPr lang="es-ES" sz="1260" dirty="0">
                <a:solidFill>
                  <a:prstClr val="black"/>
                </a:solidFill>
                <a:latin typeface="Calibri" panose="020F0502020204030204"/>
              </a:rPr>
              <a:t> </a:t>
            </a:r>
          </a:p>
        </p:txBody>
      </p:sp>
      <p:sp>
        <p:nvSpPr>
          <p:cNvPr id="73" name="ZoneTexte 72"/>
          <p:cNvSpPr txBox="1"/>
          <p:nvPr/>
        </p:nvSpPr>
        <p:spPr>
          <a:xfrm>
            <a:off x="3928741" y="5062973"/>
            <a:ext cx="577530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s-ES" sz="1260" dirty="0" err="1">
                <a:solidFill>
                  <a:prstClr val="black"/>
                </a:solidFill>
                <a:latin typeface="Calibri" panose="020F0502020204030204"/>
              </a:rPr>
              <a:t>Books</a:t>
            </a:r>
            <a:endParaRPr lang="es-ES" sz="126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6" name="ZoneTexte 75"/>
          <p:cNvSpPr txBox="1"/>
          <p:nvPr/>
        </p:nvSpPr>
        <p:spPr>
          <a:xfrm>
            <a:off x="5616804" y="4115767"/>
            <a:ext cx="880626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n-GB" sz="1260" dirty="0">
                <a:solidFill>
                  <a:prstClr val="black"/>
                </a:solidFill>
                <a:latin typeface="Calibri" panose="020F0502020204030204"/>
              </a:rPr>
              <a:t>Study case</a:t>
            </a:r>
          </a:p>
        </p:txBody>
      </p:sp>
      <p:sp>
        <p:nvSpPr>
          <p:cNvPr id="78" name="ZoneTexte 77"/>
          <p:cNvSpPr txBox="1"/>
          <p:nvPr/>
        </p:nvSpPr>
        <p:spPr>
          <a:xfrm>
            <a:off x="5341150" y="4672985"/>
            <a:ext cx="1463542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n-AE" sz="1260" dirty="0">
                <a:solidFill>
                  <a:prstClr val="black"/>
                </a:solidFill>
                <a:latin typeface="Calibri" panose="020F0502020204030204"/>
              </a:rPr>
              <a:t>Cultural awareness </a:t>
            </a:r>
          </a:p>
        </p:txBody>
      </p:sp>
      <p:sp>
        <p:nvSpPr>
          <p:cNvPr id="80" name="ZoneTexte 79"/>
          <p:cNvSpPr txBox="1"/>
          <p:nvPr/>
        </p:nvSpPr>
        <p:spPr>
          <a:xfrm>
            <a:off x="5402915" y="4420467"/>
            <a:ext cx="1312219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n-US" sz="1260" dirty="0">
                <a:solidFill>
                  <a:prstClr val="black"/>
                </a:solidFill>
                <a:latin typeface="Calibri" panose="020F0502020204030204"/>
              </a:rPr>
              <a:t>Cultural feelings  </a:t>
            </a:r>
          </a:p>
        </p:txBody>
      </p:sp>
      <p:sp>
        <p:nvSpPr>
          <p:cNvPr id="96" name="ZoneTexte 95"/>
          <p:cNvSpPr txBox="1"/>
          <p:nvPr/>
        </p:nvSpPr>
        <p:spPr>
          <a:xfrm>
            <a:off x="6966683" y="3707559"/>
            <a:ext cx="2081980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n-US" sz="1260" dirty="0">
                <a:solidFill>
                  <a:prstClr val="black"/>
                </a:solidFill>
                <a:latin typeface="Calibri" panose="020F0502020204030204"/>
              </a:rPr>
              <a:t>Young professional program  </a:t>
            </a:r>
          </a:p>
        </p:txBody>
      </p:sp>
      <p:sp>
        <p:nvSpPr>
          <p:cNvPr id="98" name="ZoneTexte 97"/>
          <p:cNvSpPr txBox="1"/>
          <p:nvPr/>
        </p:nvSpPr>
        <p:spPr>
          <a:xfrm>
            <a:off x="7317077" y="3407785"/>
            <a:ext cx="1488613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n-US" sz="1260" dirty="0">
                <a:solidFill>
                  <a:prstClr val="black"/>
                </a:solidFill>
                <a:latin typeface="Calibri" panose="020F0502020204030204"/>
              </a:rPr>
              <a:t>Student exchanges  </a:t>
            </a:r>
          </a:p>
        </p:txBody>
      </p:sp>
      <p:sp>
        <p:nvSpPr>
          <p:cNvPr id="101" name="ZoneTexte 100"/>
          <p:cNvSpPr txBox="1"/>
          <p:nvPr/>
        </p:nvSpPr>
        <p:spPr>
          <a:xfrm>
            <a:off x="7542467" y="3041380"/>
            <a:ext cx="931665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2960"/>
            <a:r>
              <a:rPr lang="en-GB" sz="1260" dirty="0">
                <a:solidFill>
                  <a:prstClr val="black"/>
                </a:solidFill>
                <a:latin typeface="Calibri" panose="020F0502020204030204"/>
              </a:rPr>
              <a:t>internship </a:t>
            </a:r>
            <a:r>
              <a:rPr lang="en-GB" sz="1620" dirty="0">
                <a:solidFill>
                  <a:prstClr val="black"/>
                </a:solidFill>
                <a:latin typeface="Calibri" panose="020F0502020204030204"/>
              </a:rPr>
              <a:t> </a:t>
            </a:r>
          </a:p>
        </p:txBody>
      </p:sp>
      <p:sp>
        <p:nvSpPr>
          <p:cNvPr id="105" name="ZoneTexte 104"/>
          <p:cNvSpPr txBox="1"/>
          <p:nvPr/>
        </p:nvSpPr>
        <p:spPr>
          <a:xfrm flipH="1">
            <a:off x="8140324" y="2114505"/>
            <a:ext cx="38840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22960"/>
            <a:r>
              <a:rPr lang="fr-FR" sz="3240" dirty="0">
                <a:solidFill>
                  <a:prstClr val="black"/>
                </a:solidFill>
                <a:latin typeface="Wingdings"/>
                <a:ea typeface="Wingdings"/>
                <a:cs typeface="Wingdings"/>
                <a:sym typeface="Wingdings"/>
              </a:rPr>
              <a:t></a:t>
            </a:r>
            <a:endParaRPr lang="fr-FR" sz="324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685FDA5-912E-4EDE-9C0A-CBAD6E3C2A09}"/>
              </a:ext>
            </a:extLst>
          </p:cNvPr>
          <p:cNvSpPr txBox="1"/>
          <p:nvPr/>
        </p:nvSpPr>
        <p:spPr>
          <a:xfrm>
            <a:off x="513912" y="716180"/>
            <a:ext cx="9564808" cy="1039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70332" indent="-370332" algn="ctr" defTabSz="822960">
              <a:buFont typeface="Wingdings" panose="05000000000000000000" pitchFamily="2" charset="2"/>
              <a:buChar char="Ø"/>
            </a:pPr>
            <a:endParaRPr lang="en-US" sz="2592" b="1" dirty="0">
              <a:solidFill>
                <a:prstClr val="black"/>
              </a:solidFill>
              <a:latin typeface="Calibri Light" panose="020F0302020204030204"/>
            </a:endParaRPr>
          </a:p>
          <a:p>
            <a:pPr marL="370332" indent="-370332" algn="ctr" defTabSz="822960">
              <a:buFont typeface="Wingdings" panose="05000000000000000000" pitchFamily="2" charset="2"/>
              <a:buChar char="Ø"/>
            </a:pP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Companies</a:t>
            </a:r>
            <a:r>
              <a:rPr lang="en-US" sz="1620" spc="5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with</a:t>
            </a:r>
            <a:r>
              <a:rPr lang="en-US" sz="1620" spc="5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the</a:t>
            </a:r>
            <a:r>
              <a:rPr lang="en-US" sz="1620" spc="5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help</a:t>
            </a:r>
            <a:r>
              <a:rPr lang="en-US" sz="1620" spc="5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of</a:t>
            </a:r>
            <a:r>
              <a:rPr lang="en-US" sz="1620" spc="5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international</a:t>
            </a:r>
            <a:r>
              <a:rPr lang="en-US" sz="1620" spc="5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human</a:t>
            </a:r>
            <a:r>
              <a:rPr lang="en-US" sz="1620" spc="5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resources</a:t>
            </a:r>
            <a:r>
              <a:rPr lang="en-US" sz="1620" spc="5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will</a:t>
            </a:r>
            <a:r>
              <a:rPr lang="en-US" sz="1620" spc="5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reduce </a:t>
            </a: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the</a:t>
            </a:r>
            <a:r>
              <a:rPr lang="en-US" sz="1620" spc="5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risk</a:t>
            </a:r>
            <a:r>
              <a:rPr lang="en-US" sz="1620" spc="5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1620" dirty="0">
                <a:solidFill>
                  <a:prstClr val="black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with intercultural intelligence</a:t>
            </a:r>
          </a:p>
          <a:p>
            <a:pPr algn="ctr" defTabSz="822960"/>
            <a:r>
              <a:rPr lang="es-ES" sz="1944" b="1" dirty="0">
                <a:solidFill>
                  <a:prstClr val="white"/>
                </a:solidFill>
                <a:latin typeface="Calibri" panose="020F0502020204030204"/>
              </a:rPr>
              <a:t>training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DD44E163-85BC-4520-BF0A-D1F4DDBD713D}"/>
              </a:ext>
            </a:extLst>
          </p:cNvPr>
          <p:cNvSpPr txBox="1"/>
          <p:nvPr/>
        </p:nvSpPr>
        <p:spPr>
          <a:xfrm>
            <a:off x="659920" y="217863"/>
            <a:ext cx="841378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1480" indent="-411480" algn="ctr">
              <a:buFont typeface="Wingdings" panose="05000000000000000000" pitchFamily="2" charset="2"/>
              <a:buChar char="Ø"/>
            </a:pPr>
            <a:r>
              <a:rPr lang="en-US" sz="2880" b="1" dirty="0">
                <a:latin typeface="+mj-lt"/>
              </a:rPr>
              <a:t>Intercultural training</a:t>
            </a:r>
            <a:r>
              <a:rPr lang="es-ES" sz="2160" b="1" dirty="0" err="1">
                <a:solidFill>
                  <a:schemeClr val="bg1"/>
                </a:solidFill>
              </a:rPr>
              <a:t>ining</a:t>
            </a:r>
            <a:endParaRPr lang="es-ES" sz="216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105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086708" y="2078876"/>
            <a:ext cx="8567225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80" i="1" dirty="0">
                <a:latin typeface="medium-content-serif-font"/>
              </a:rPr>
              <a:t>Culture shock is a common phenomenon and, though it may take months to develop, it often affects travelers and people living far from home in </a:t>
            </a:r>
            <a:r>
              <a:rPr lang="en-US" sz="1680" i="1" dirty="0">
                <a:solidFill>
                  <a:srgbClr val="FF0000"/>
                </a:solidFill>
                <a:latin typeface="medium-content-serif-font"/>
              </a:rPr>
              <a:t>unexpected ways </a:t>
            </a:r>
          </a:p>
          <a:p>
            <a:pPr algn="ctr"/>
            <a:endParaRPr lang="en-US" sz="1680" i="1" dirty="0">
              <a:solidFill>
                <a:srgbClr val="FF0000"/>
              </a:solidFill>
              <a:latin typeface="medium-content-serif-font"/>
            </a:endParaRPr>
          </a:p>
          <a:p>
            <a:pPr algn="ctr"/>
            <a:endParaRPr lang="en-US" sz="1680" i="1" dirty="0">
              <a:latin typeface="medium-content-serif-font"/>
            </a:endParaRPr>
          </a:p>
          <a:p>
            <a:pPr algn="ctr"/>
            <a:r>
              <a:rPr lang="en-US" sz="1680" i="1" dirty="0">
                <a:latin typeface="medium-content-serif-font"/>
              </a:rPr>
              <a:t>Culture shock generally moves through four different phases: </a:t>
            </a:r>
            <a:r>
              <a:rPr lang="en-US" sz="168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edium-content-serif-font"/>
              </a:rPr>
              <a:t>Euphoria, Culture shock, Acculturation and Stable state </a:t>
            </a:r>
          </a:p>
        </p:txBody>
      </p:sp>
      <p:sp>
        <p:nvSpPr>
          <p:cNvPr id="3" name="Título 3">
            <a:extLst>
              <a:ext uri="{FF2B5EF4-FFF2-40B4-BE49-F238E27FC236}">
                <a16:creationId xmlns:a16="http://schemas.microsoft.com/office/drawing/2014/main" id="{759337CF-8667-0A2C-332C-347849F4C006}"/>
              </a:ext>
            </a:extLst>
          </p:cNvPr>
          <p:cNvSpPr txBox="1">
            <a:spLocks/>
          </p:cNvSpPr>
          <p:nvPr/>
        </p:nvSpPr>
        <p:spPr>
          <a:xfrm>
            <a:off x="802945" y="75086"/>
            <a:ext cx="10339187" cy="1143000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4000" b="1" dirty="0">
                <a:solidFill>
                  <a:srgbClr val="1470AF"/>
                </a:solidFill>
                <a:latin typeface="+mn-lt"/>
                <a:ea typeface="+mj-ea"/>
                <a:cs typeface="+mj-cs"/>
              </a:rPr>
              <a:t>Cultural awareness and cultural shock</a:t>
            </a:r>
          </a:p>
        </p:txBody>
      </p:sp>
    </p:spTree>
    <p:extLst>
      <p:ext uri="{BB962C8B-B14F-4D97-AF65-F5344CB8AC3E}">
        <p14:creationId xmlns:p14="http://schemas.microsoft.com/office/powerpoint/2010/main" val="363822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770637" y="1443038"/>
            <a:ext cx="5802923" cy="76207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160"/>
          </a:p>
        </p:txBody>
      </p:sp>
      <p:sp>
        <p:nvSpPr>
          <p:cNvPr id="5" name="CuadroTexto 4"/>
          <p:cNvSpPr txBox="1"/>
          <p:nvPr/>
        </p:nvSpPr>
        <p:spPr>
          <a:xfrm>
            <a:off x="2614581" y="1010245"/>
            <a:ext cx="6536347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80" b="1" dirty="0"/>
              <a:t>The Acculturation Curve. Original Hofstede model of Acculturation</a:t>
            </a:r>
            <a:endParaRPr lang="en-US" sz="1680" b="1" u="sng" dirty="0"/>
          </a:p>
        </p:txBody>
      </p:sp>
      <p:sp>
        <p:nvSpPr>
          <p:cNvPr id="8" name="Elipse 7"/>
          <p:cNvSpPr/>
          <p:nvPr/>
        </p:nvSpPr>
        <p:spPr>
          <a:xfrm>
            <a:off x="7614167" y="4347584"/>
            <a:ext cx="143261" cy="162392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16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937206F-0AD7-48D2-8144-4D6006337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530" y="1574497"/>
            <a:ext cx="6867296" cy="4075510"/>
          </a:xfrm>
          <a:prstGeom prst="rect">
            <a:avLst/>
          </a:prstGeom>
        </p:spPr>
      </p:pic>
      <p:sp>
        <p:nvSpPr>
          <p:cNvPr id="3" name="Título 3">
            <a:extLst>
              <a:ext uri="{FF2B5EF4-FFF2-40B4-BE49-F238E27FC236}">
                <a16:creationId xmlns:a16="http://schemas.microsoft.com/office/drawing/2014/main" id="{AD6225E6-BBF7-29A7-094D-3DDC25A99303}"/>
              </a:ext>
            </a:extLst>
          </p:cNvPr>
          <p:cNvSpPr txBox="1">
            <a:spLocks/>
          </p:cNvSpPr>
          <p:nvPr/>
        </p:nvSpPr>
        <p:spPr>
          <a:xfrm>
            <a:off x="802945" y="75086"/>
            <a:ext cx="10339187" cy="1143000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4000" b="1" dirty="0">
                <a:solidFill>
                  <a:srgbClr val="1470AF"/>
                </a:solidFill>
                <a:latin typeface="+mn-lt"/>
                <a:ea typeface="+mj-ea"/>
                <a:cs typeface="+mj-cs"/>
              </a:rPr>
              <a:t>Cultural awareness and cultural shock</a:t>
            </a:r>
          </a:p>
        </p:txBody>
      </p:sp>
    </p:spTree>
    <p:extLst>
      <p:ext uri="{BB962C8B-B14F-4D97-AF65-F5344CB8AC3E}">
        <p14:creationId xmlns:p14="http://schemas.microsoft.com/office/powerpoint/2010/main" val="195008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854122" y="1443038"/>
            <a:ext cx="5802923" cy="76207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160"/>
          </a:p>
        </p:txBody>
      </p:sp>
      <p:sp>
        <p:nvSpPr>
          <p:cNvPr id="3" name="Rectángulo 2"/>
          <p:cNvSpPr/>
          <p:nvPr/>
        </p:nvSpPr>
        <p:spPr>
          <a:xfrm>
            <a:off x="1593934" y="2195473"/>
            <a:ext cx="9063110" cy="2244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440" b="1" dirty="0">
                <a:solidFill>
                  <a:srgbClr val="C00000"/>
                </a:solidFill>
                <a:latin typeface="arial" panose="020B0604020202020204" pitchFamily="34" charset="0"/>
              </a:rPr>
              <a:t>Cultural empathy</a:t>
            </a:r>
            <a:r>
              <a:rPr lang="en-US" sz="1440" dirty="0">
                <a:solidFill>
                  <a:srgbClr val="222222"/>
                </a:solidFill>
                <a:latin typeface="arial" panose="020B0604020202020204" pitchFamily="34" charset="0"/>
              </a:rPr>
              <a:t> makes for a more peaceful world, as </a:t>
            </a:r>
            <a:r>
              <a:rPr lang="en-US" sz="1440" b="1" dirty="0">
                <a:solidFill>
                  <a:srgbClr val="C00000"/>
                </a:solidFill>
                <a:latin typeface="arial" panose="020B0604020202020204" pitchFamily="34" charset="0"/>
              </a:rPr>
              <a:t>culturally</a:t>
            </a:r>
            <a:r>
              <a:rPr lang="en-US" sz="1440" b="1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40" b="1" dirty="0">
                <a:solidFill>
                  <a:srgbClr val="C00000"/>
                </a:solidFill>
                <a:latin typeface="arial" panose="020B0604020202020204" pitchFamily="34" charset="0"/>
              </a:rPr>
              <a:t>empathetic</a:t>
            </a:r>
            <a:r>
              <a:rPr lang="en-US" sz="1440" dirty="0">
                <a:solidFill>
                  <a:srgbClr val="222222"/>
                </a:solidFill>
                <a:latin typeface="arial" panose="020B0604020202020204" pitchFamily="34" charset="0"/>
              </a:rPr>
              <a:t> individuals are more tolerant of differences in others. </a:t>
            </a:r>
          </a:p>
          <a:p>
            <a:pPr algn="ctr">
              <a:lnSpc>
                <a:spcPct val="200000"/>
              </a:lnSpc>
            </a:pPr>
            <a:endParaRPr lang="en-US" sz="1440" b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ctr">
              <a:lnSpc>
                <a:spcPct val="200000"/>
              </a:lnSpc>
            </a:pPr>
            <a:r>
              <a:rPr lang="en-US" sz="1440" b="1" dirty="0">
                <a:solidFill>
                  <a:srgbClr val="C00000"/>
                </a:solidFill>
                <a:latin typeface="arial" panose="020B0604020202020204" pitchFamily="34" charset="0"/>
              </a:rPr>
              <a:t>Cultural empathy</a:t>
            </a:r>
            <a:r>
              <a:rPr lang="en-US" sz="1440" dirty="0">
                <a:solidFill>
                  <a:srgbClr val="222222"/>
                </a:solidFill>
                <a:latin typeface="arial" panose="020B0604020202020204" pitchFamily="34" charset="0"/>
              </a:rPr>
              <a:t> is simply having an appreciation and consideration of the differences and similarities of another </a:t>
            </a:r>
            <a:r>
              <a:rPr lang="en-US" sz="1440" b="1" dirty="0">
                <a:solidFill>
                  <a:srgbClr val="C00000"/>
                </a:solidFill>
                <a:latin typeface="arial" panose="020B0604020202020204" pitchFamily="34" charset="0"/>
              </a:rPr>
              <a:t>culture</a:t>
            </a:r>
            <a:r>
              <a:rPr lang="en-US" sz="1440" dirty="0">
                <a:solidFill>
                  <a:srgbClr val="222222"/>
                </a:solidFill>
                <a:latin typeface="arial" panose="020B0604020202020204" pitchFamily="34" charset="0"/>
              </a:rPr>
              <a:t> in comparison to one's own.</a:t>
            </a:r>
            <a:endParaRPr lang="es-ES" sz="1440" dirty="0"/>
          </a:p>
        </p:txBody>
      </p:sp>
      <p:sp>
        <p:nvSpPr>
          <p:cNvPr id="4" name="Rectángulo 3"/>
          <p:cNvSpPr/>
          <p:nvPr/>
        </p:nvSpPr>
        <p:spPr>
          <a:xfrm>
            <a:off x="5231148" y="1510205"/>
            <a:ext cx="1688283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40" b="1" i="1" dirty="0">
                <a:solidFill>
                  <a:srgbClr val="222222"/>
                </a:solidFill>
                <a:latin typeface="arial" panose="020B0604020202020204" pitchFamily="34" charset="0"/>
              </a:rPr>
              <a:t>Cultural empathy</a:t>
            </a:r>
          </a:p>
          <a:p>
            <a:endParaRPr lang="en-US" sz="1440" b="1" i="1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sz="1440" b="1" i="1" dirty="0">
                <a:solidFill>
                  <a:srgbClr val="222222"/>
                </a:solidFill>
                <a:latin typeface="arial" panose="020B0604020202020204" pitchFamily="34" charset="0"/>
              </a:rPr>
              <a:t>Test….</a:t>
            </a:r>
            <a:endParaRPr lang="es-ES" sz="1440" dirty="0"/>
          </a:p>
        </p:txBody>
      </p:sp>
      <p:sp>
        <p:nvSpPr>
          <p:cNvPr id="5" name="Decisión 6">
            <a:extLst>
              <a:ext uri="{FF2B5EF4-FFF2-40B4-BE49-F238E27FC236}">
                <a16:creationId xmlns:a16="http://schemas.microsoft.com/office/drawing/2014/main" id="{F3462FA1-01B5-4A14-BDC7-C5EE94873610}"/>
              </a:ext>
            </a:extLst>
          </p:cNvPr>
          <p:cNvSpPr/>
          <p:nvPr/>
        </p:nvSpPr>
        <p:spPr>
          <a:xfrm>
            <a:off x="5553971" y="4587424"/>
            <a:ext cx="1163381" cy="1374206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160"/>
          </a:p>
        </p:txBody>
      </p:sp>
      <p:sp>
        <p:nvSpPr>
          <p:cNvPr id="6" name="Título 3">
            <a:extLst>
              <a:ext uri="{FF2B5EF4-FFF2-40B4-BE49-F238E27FC236}">
                <a16:creationId xmlns:a16="http://schemas.microsoft.com/office/drawing/2014/main" id="{72B4B68E-E4BD-E0D9-2E5B-364A20F32F39}"/>
              </a:ext>
            </a:extLst>
          </p:cNvPr>
          <p:cNvSpPr txBox="1">
            <a:spLocks/>
          </p:cNvSpPr>
          <p:nvPr/>
        </p:nvSpPr>
        <p:spPr>
          <a:xfrm>
            <a:off x="802945" y="75086"/>
            <a:ext cx="10339187" cy="1143000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4000" b="1" dirty="0">
                <a:solidFill>
                  <a:srgbClr val="1470AF"/>
                </a:solidFill>
                <a:latin typeface="+mn-lt"/>
                <a:ea typeface="+mj-ea"/>
                <a:cs typeface="+mj-cs"/>
              </a:rPr>
              <a:t>Cultural awareness and cultural shock</a:t>
            </a:r>
          </a:p>
        </p:txBody>
      </p:sp>
    </p:spTree>
    <p:extLst>
      <p:ext uri="{BB962C8B-B14F-4D97-AF65-F5344CB8AC3E}">
        <p14:creationId xmlns:p14="http://schemas.microsoft.com/office/powerpoint/2010/main" val="3376204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770637" y="1443038"/>
            <a:ext cx="5802923" cy="76207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160"/>
          </a:p>
        </p:txBody>
      </p:sp>
      <p:sp>
        <p:nvSpPr>
          <p:cNvPr id="5" name="Rectángulo 4"/>
          <p:cNvSpPr/>
          <p:nvPr/>
        </p:nvSpPr>
        <p:spPr>
          <a:xfrm>
            <a:off x="954746" y="2516319"/>
            <a:ext cx="361067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es-ES" sz="1440" dirty="0"/>
              <a:t>The basic similarity amongst people within countries is both a cause and an effect of national boundaries.</a:t>
            </a:r>
          </a:p>
          <a:p>
            <a:pPr algn="just"/>
            <a:endParaRPr lang="en-US" altLang="es-ES" sz="1440" dirty="0"/>
          </a:p>
          <a:p>
            <a:pPr algn="just"/>
            <a:r>
              <a:rPr lang="en-US" altLang="es-ES" sz="1440" dirty="0"/>
              <a:t>National identity is perpetuated through the rites and symbols of a country and a common perception of history.  </a:t>
            </a:r>
          </a:p>
          <a:p>
            <a:endParaRPr lang="en-US" altLang="es-ES" sz="1440" dirty="0"/>
          </a:p>
          <a:p>
            <a:pPr>
              <a:buFontTx/>
              <a:buNone/>
            </a:pPr>
            <a:r>
              <a:rPr lang="en-US" altLang="es-ES" sz="1440" dirty="0"/>
              <a:t>	</a:t>
            </a:r>
          </a:p>
          <a:p>
            <a:pPr algn="ctr">
              <a:buFontTx/>
              <a:buNone/>
            </a:pPr>
            <a:r>
              <a:rPr lang="en-US" altLang="es-ES" sz="1440" i="1" dirty="0"/>
              <a:t>.</a:t>
            </a:r>
          </a:p>
        </p:txBody>
      </p:sp>
      <p:sp>
        <p:nvSpPr>
          <p:cNvPr id="7" name="Rectángulo 6"/>
          <p:cNvSpPr/>
          <p:nvPr/>
        </p:nvSpPr>
        <p:spPr>
          <a:xfrm>
            <a:off x="954746" y="928790"/>
            <a:ext cx="38577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s-ES" sz="2400" i="1" dirty="0"/>
              <a:t>Nation is a point of Reference</a:t>
            </a:r>
            <a:endParaRPr lang="es-ES" sz="2400" i="1" dirty="0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8B67124A-4B40-4C91-BDDB-0BABFF9173D4}"/>
              </a:ext>
            </a:extLst>
          </p:cNvPr>
          <p:cNvSpPr/>
          <p:nvPr/>
        </p:nvSpPr>
        <p:spPr>
          <a:xfrm>
            <a:off x="954746" y="1639407"/>
            <a:ext cx="3814885" cy="3508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GB" sz="1680" b="1" dirty="0"/>
              <a:t>Companies = People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661926C-9B44-48AD-80EC-ACC0A4ED45CC}"/>
              </a:ext>
            </a:extLst>
          </p:cNvPr>
          <p:cNvSpPr txBox="1"/>
          <p:nvPr/>
        </p:nvSpPr>
        <p:spPr>
          <a:xfrm>
            <a:off x="4383089" y="176129"/>
            <a:ext cx="5542510" cy="609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3360" dirty="0" err="1"/>
              <a:t>Nation</a:t>
            </a:r>
            <a:r>
              <a:rPr lang="es-ES_tradnl" sz="3360" dirty="0"/>
              <a:t> Concept </a:t>
            </a:r>
            <a:endParaRPr lang="es-ES" sz="3360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D9A416A1-0814-4B4A-B7D9-ED790DA6446A}"/>
              </a:ext>
            </a:extLst>
          </p:cNvPr>
          <p:cNvSpPr/>
          <p:nvPr/>
        </p:nvSpPr>
        <p:spPr>
          <a:xfrm>
            <a:off x="6195752" y="1511269"/>
            <a:ext cx="5180844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80" dirty="0"/>
              <a:t>Within the Culture there are behavioral practices, which can affect companies</a:t>
            </a:r>
            <a:r>
              <a:rPr lang="en-US" sz="2160" dirty="0"/>
              <a:t>:</a:t>
            </a:r>
          </a:p>
        </p:txBody>
      </p:sp>
      <p:sp>
        <p:nvSpPr>
          <p:cNvPr id="11" name="4 Rectángulo">
            <a:extLst>
              <a:ext uri="{FF2B5EF4-FFF2-40B4-BE49-F238E27FC236}">
                <a16:creationId xmlns:a16="http://schemas.microsoft.com/office/drawing/2014/main" id="{61B3A1D5-FA3B-4FD9-8C80-E46DB292F28D}"/>
              </a:ext>
            </a:extLst>
          </p:cNvPr>
          <p:cNvSpPr/>
          <p:nvPr/>
        </p:nvSpPr>
        <p:spPr>
          <a:xfrm>
            <a:off x="6096000" y="2299356"/>
            <a:ext cx="5180844" cy="4930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n-GB" sz="1440" b="1" dirty="0">
                <a:ea typeface="Arial" charset="0"/>
                <a:cs typeface="Arial" charset="0"/>
              </a:rPr>
              <a:t>Group affiliation</a:t>
            </a:r>
            <a:r>
              <a:rPr lang="en-GB" sz="1440" dirty="0">
                <a:ea typeface="Arial" charset="0"/>
                <a:cs typeface="Arial" charset="0"/>
              </a:rPr>
              <a:t>. Especially in more closed and less egalitarian cultures.</a:t>
            </a:r>
          </a:p>
          <a:p>
            <a:pPr algn="just"/>
            <a:endParaRPr lang="en-GB" sz="1440" dirty="0">
              <a:ea typeface="Arial" charset="0"/>
              <a:cs typeface="Arial" charset="0"/>
            </a:endParaRPr>
          </a:p>
          <a:p>
            <a:pPr marL="457200" indent="-457200" algn="just">
              <a:buFont typeface="Arial" charset="0"/>
              <a:buChar char="•"/>
            </a:pPr>
            <a:r>
              <a:rPr lang="en-GB" sz="1440" b="1" dirty="0">
                <a:ea typeface="Arial" charset="0"/>
                <a:cs typeface="Arial" charset="0"/>
              </a:rPr>
              <a:t>Groups by Gender</a:t>
            </a:r>
            <a:r>
              <a:rPr lang="en-GB" sz="1440" dirty="0">
                <a:ea typeface="Arial" charset="0"/>
                <a:cs typeface="Arial" charset="0"/>
              </a:rPr>
              <a:t>. Certain cultures preferences for a particular gender</a:t>
            </a:r>
          </a:p>
          <a:p>
            <a:pPr marL="457200" indent="-457200" algn="just">
              <a:buFont typeface="Arial" charset="0"/>
              <a:buChar char="•"/>
            </a:pPr>
            <a:endParaRPr lang="en-GB" sz="1440" dirty="0">
              <a:ea typeface="Arial" charset="0"/>
              <a:cs typeface="Arial" charset="0"/>
            </a:endParaRPr>
          </a:p>
          <a:p>
            <a:pPr marL="457200" indent="-457200" algn="just">
              <a:buFont typeface="Arial" charset="0"/>
              <a:buChar char="•"/>
            </a:pPr>
            <a:r>
              <a:rPr lang="en-GB" sz="1440" b="1" dirty="0">
                <a:ea typeface="Arial" charset="0"/>
                <a:cs typeface="Arial" charset="0"/>
              </a:rPr>
              <a:t>Age groups</a:t>
            </a:r>
            <a:r>
              <a:rPr lang="en-GB" sz="1440" dirty="0">
                <a:ea typeface="Arial" charset="0"/>
                <a:cs typeface="Arial" charset="0"/>
              </a:rPr>
              <a:t>. Age as positive/negative point according to culture</a:t>
            </a:r>
          </a:p>
          <a:p>
            <a:pPr marL="457200" indent="-457200" algn="just">
              <a:buFont typeface="Arial" charset="0"/>
              <a:buChar char="•"/>
            </a:pPr>
            <a:endParaRPr lang="en-GB" sz="1440" dirty="0">
              <a:ea typeface="Arial" charset="0"/>
              <a:cs typeface="Arial" charset="0"/>
            </a:endParaRPr>
          </a:p>
          <a:p>
            <a:pPr marL="457200" indent="-457200" algn="just">
              <a:buFont typeface="Arial" charset="0"/>
              <a:buChar char="•"/>
            </a:pPr>
            <a:r>
              <a:rPr lang="en-GB" sz="1440" b="1" dirty="0">
                <a:ea typeface="Arial" charset="0"/>
                <a:cs typeface="Arial" charset="0"/>
              </a:rPr>
              <a:t>Groups by Family</a:t>
            </a:r>
            <a:r>
              <a:rPr lang="en-GB" sz="1440" dirty="0">
                <a:ea typeface="Arial" charset="0"/>
                <a:cs typeface="Arial" charset="0"/>
              </a:rPr>
              <a:t>. Based on a theme of trust, e.g. Southern Italy</a:t>
            </a:r>
          </a:p>
          <a:p>
            <a:pPr algn="just"/>
            <a:endParaRPr lang="en-GB" sz="1440" dirty="0">
              <a:ea typeface="Arial" charset="0"/>
              <a:cs typeface="Arial" charset="0"/>
            </a:endParaRPr>
          </a:p>
          <a:p>
            <a:pPr marL="457200" indent="-457200" algn="just">
              <a:buFont typeface="Arial" charset="0"/>
              <a:buChar char="•"/>
            </a:pPr>
            <a:r>
              <a:rPr lang="en-GB" sz="1440" b="1" dirty="0">
                <a:ea typeface="Arial" charset="0"/>
                <a:cs typeface="Arial" charset="0"/>
              </a:rPr>
              <a:t>Requirements Hierarchy</a:t>
            </a:r>
            <a:r>
              <a:rPr lang="en-GB" sz="1440" dirty="0">
                <a:ea typeface="Arial" charset="0"/>
                <a:cs typeface="Arial" charset="0"/>
              </a:rPr>
              <a:t>. Hofstede dimensions may be different by culture</a:t>
            </a:r>
          </a:p>
          <a:p>
            <a:pPr marL="457200" indent="-457200" algn="just">
              <a:buFont typeface="Arial" charset="0"/>
              <a:buChar char="•"/>
            </a:pPr>
            <a:endParaRPr lang="en-GB" sz="1440" dirty="0">
              <a:ea typeface="Arial" charset="0"/>
              <a:cs typeface="Arial" charset="0"/>
            </a:endParaRPr>
          </a:p>
          <a:p>
            <a:pPr marL="457200" indent="-457200" algn="just">
              <a:buFont typeface="Arial" charset="0"/>
              <a:buChar char="•"/>
            </a:pPr>
            <a:r>
              <a:rPr lang="en-GB" sz="1440" b="1" dirty="0">
                <a:ea typeface="Arial" charset="0"/>
                <a:cs typeface="Arial" charset="0"/>
              </a:rPr>
              <a:t>Languages</a:t>
            </a:r>
          </a:p>
          <a:p>
            <a:pPr marL="457200" indent="-457200" algn="just"/>
            <a:endParaRPr lang="es-ES" sz="168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 algn="just"/>
            <a:endParaRPr lang="es-ES" sz="1680" b="1" dirty="0">
              <a:latin typeface="Arial" charset="0"/>
              <a:ea typeface="Arial" charset="0"/>
              <a:cs typeface="Arial" charset="0"/>
            </a:endParaRPr>
          </a:p>
          <a:p>
            <a:pPr marL="457200" indent="-457200" algn="just"/>
            <a:endParaRPr lang="es-ES" sz="168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 algn="just"/>
            <a:endParaRPr lang="es-ES" sz="168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 algn="just"/>
            <a:endParaRPr lang="es-ES" sz="168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6227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Resultado de imagen"/>
          <p:cNvSpPr>
            <a:spLocks noChangeAspect="1" noChangeArrowheads="1"/>
          </p:cNvSpPr>
          <p:nvPr/>
        </p:nvSpPr>
        <p:spPr bwMode="auto">
          <a:xfrm>
            <a:off x="796290" y="-2988945"/>
            <a:ext cx="9601200" cy="624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endParaRPr lang="es-ES" sz="2160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2660852" y="1640819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519017" y="1072751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s-ES" sz="2880" dirty="0">
              <a:solidFill>
                <a:schemeClr val="tx1"/>
              </a:solidFill>
            </a:endParaRP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933451" y="1522096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pic>
        <p:nvPicPr>
          <p:cNvPr id="14" name="Picture 2" descr="C:\Users\2116\Documents\Docencia\Internacional\Peru2012\Documentos\Ejemplo comenzar una reunió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2476" y="1124679"/>
            <a:ext cx="7407048" cy="4822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42879B2A-24C1-4884-92DC-A768097C2BCD}"/>
              </a:ext>
            </a:extLst>
          </p:cNvPr>
          <p:cNvSpPr txBox="1"/>
          <p:nvPr/>
        </p:nvSpPr>
        <p:spPr>
          <a:xfrm>
            <a:off x="3519017" y="143833"/>
            <a:ext cx="6702137" cy="941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3360" dirty="0" err="1">
                <a:latin typeface="Arial" panose="020B0604020202020204" pitchFamily="34" charset="0"/>
                <a:cs typeface="Arial" panose="020B0604020202020204" pitchFamily="34" charset="0"/>
              </a:rPr>
              <a:t>ICustoms</a:t>
            </a:r>
            <a:r>
              <a:rPr lang="es-ES_tradnl" sz="336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s-ES_tradnl" sz="3360" dirty="0" err="1">
                <a:latin typeface="Arial" panose="020B0604020202020204" pitchFamily="34" charset="0"/>
                <a:cs typeface="Arial" panose="020B0604020202020204" pitchFamily="34" charset="0"/>
              </a:rPr>
              <a:t>Traditions</a:t>
            </a:r>
            <a:r>
              <a:rPr lang="es-ES_tradnl" sz="336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br>
              <a:rPr lang="es-ES_tradnl" sz="1920" dirty="0"/>
            </a:br>
            <a:endParaRPr lang="es-ES" sz="2160" dirty="0"/>
          </a:p>
        </p:txBody>
      </p:sp>
    </p:spTree>
    <p:extLst>
      <p:ext uri="{BB962C8B-B14F-4D97-AF65-F5344CB8AC3E}">
        <p14:creationId xmlns:p14="http://schemas.microsoft.com/office/powerpoint/2010/main" val="2954704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Resultado de imagen"/>
          <p:cNvSpPr>
            <a:spLocks noChangeAspect="1" noChangeArrowheads="1"/>
          </p:cNvSpPr>
          <p:nvPr/>
        </p:nvSpPr>
        <p:spPr bwMode="auto">
          <a:xfrm>
            <a:off x="3742612" y="681991"/>
            <a:ext cx="9601200" cy="624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endParaRPr lang="es-ES" sz="2160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3138874" y="1068772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933451" y="1522096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933451" y="1522096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pic>
        <p:nvPicPr>
          <p:cNvPr id="5122" name="Picture 2" descr="Résultat de recherche d'images pour &quot;verbal language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8255" y="2074945"/>
            <a:ext cx="3041392" cy="2894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999412" y="2477898"/>
            <a:ext cx="5486400" cy="180203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lnSpc>
                <a:spcPct val="200000"/>
              </a:lnSpc>
            </a:pPr>
            <a:r>
              <a:rPr lang="en-US" sz="1440" dirty="0">
                <a:solidFill>
                  <a:srgbClr val="252929"/>
                </a:solidFill>
                <a:latin typeface="Open Sans"/>
              </a:rPr>
              <a:t>Studies have shown that in the process of communication, non-verbal expression has 65% to 93% more influence than actual text. This means that "how to say" is more important than "what to say".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58472FE-E79D-44BF-A69A-5850E5558A22}"/>
              </a:ext>
            </a:extLst>
          </p:cNvPr>
          <p:cNvSpPr txBox="1"/>
          <p:nvPr/>
        </p:nvSpPr>
        <p:spPr>
          <a:xfrm>
            <a:off x="3138874" y="194835"/>
            <a:ext cx="6515100" cy="1126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AU" sz="3360" dirty="0">
                <a:latin typeface="Arial" panose="020B0604020202020204" pitchFamily="34" charset="0"/>
                <a:cs typeface="Arial" panose="020B0604020202020204" pitchFamily="34" charset="0"/>
              </a:rPr>
              <a:t>IV Verbal and non-verbal language</a:t>
            </a:r>
          </a:p>
        </p:txBody>
      </p:sp>
    </p:spTree>
    <p:extLst>
      <p:ext uri="{BB962C8B-B14F-4D97-AF65-F5344CB8AC3E}">
        <p14:creationId xmlns:p14="http://schemas.microsoft.com/office/powerpoint/2010/main" val="3851843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Resultado de imagen"/>
          <p:cNvSpPr>
            <a:spLocks noChangeAspect="1" noChangeArrowheads="1"/>
          </p:cNvSpPr>
          <p:nvPr/>
        </p:nvSpPr>
        <p:spPr bwMode="auto">
          <a:xfrm>
            <a:off x="796290" y="-2988945"/>
            <a:ext cx="9601200" cy="624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endParaRPr lang="es-ES" sz="2160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3138874" y="1068772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933451" y="1522096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933451" y="1522096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50656" y="2224270"/>
            <a:ext cx="9875520" cy="5431156"/>
          </a:xfrm>
          <a:prstGeom prst="rect">
            <a:avLst/>
          </a:prstGeom>
        </p:spPr>
        <p:txBody>
          <a:bodyPr vert="horz" lIns="109728" tIns="54864" rIns="109728" bIns="54864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6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80" dirty="0"/>
              <a:t>Communicating your motivation levels</a:t>
            </a:r>
          </a:p>
          <a:p>
            <a:r>
              <a:rPr lang="en-GB" sz="1440" dirty="0"/>
              <a:t>what is said;</a:t>
            </a:r>
          </a:p>
          <a:p>
            <a:r>
              <a:rPr lang="en-GB" sz="1440" dirty="0"/>
              <a:t>how it is said;</a:t>
            </a:r>
          </a:p>
          <a:p>
            <a:r>
              <a:rPr lang="en-GB" sz="1440" dirty="0">
                <a:solidFill>
                  <a:srgbClr val="C2132F"/>
                </a:solidFill>
              </a:rPr>
              <a:t>verbal language</a:t>
            </a:r>
          </a:p>
          <a:p>
            <a:r>
              <a:rPr lang="en-GB" sz="1440" dirty="0">
                <a:solidFill>
                  <a:srgbClr val="C2132F"/>
                </a:solidFill>
              </a:rPr>
              <a:t>body language</a:t>
            </a:r>
          </a:p>
          <a:p>
            <a:endParaRPr lang="en-GB" sz="2400" dirty="0">
              <a:solidFill>
                <a:srgbClr val="C2132F"/>
              </a:solidFill>
            </a:endParaRPr>
          </a:p>
          <a:p>
            <a:endParaRPr lang="en-GB" sz="2400" dirty="0">
              <a:solidFill>
                <a:srgbClr val="C2132F"/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850656" y="1178484"/>
            <a:ext cx="8899351" cy="1161434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GB" sz="1680" dirty="0"/>
              <a:t>Employers and professors love motivated employees / students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C1A2CE4-C18A-4E48-9045-D66577409C45}"/>
              </a:ext>
            </a:extLst>
          </p:cNvPr>
          <p:cNvSpPr txBox="1">
            <a:spLocks/>
          </p:cNvSpPr>
          <p:nvPr/>
        </p:nvSpPr>
        <p:spPr>
          <a:xfrm>
            <a:off x="3796978" y="2449631"/>
            <a:ext cx="9875520" cy="1371600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GB" sz="1680" dirty="0"/>
              <a:t>Asking a ‘team player’ question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238C59-04A6-4F32-A530-E0B111A97877}"/>
              </a:ext>
            </a:extLst>
          </p:cNvPr>
          <p:cNvSpPr txBox="1">
            <a:spLocks/>
          </p:cNvSpPr>
          <p:nvPr/>
        </p:nvSpPr>
        <p:spPr>
          <a:xfrm>
            <a:off x="3796978" y="3477197"/>
            <a:ext cx="9875520" cy="5431156"/>
          </a:xfrm>
          <a:prstGeom prst="rect">
            <a:avLst/>
          </a:prstGeom>
        </p:spPr>
        <p:txBody>
          <a:bodyPr vert="horz" lIns="109728" tIns="54864" rIns="109728" bIns="54864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6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80" dirty="0"/>
              <a:t>What makes you a good team player?</a:t>
            </a:r>
          </a:p>
          <a:p>
            <a:endParaRPr lang="en-GB" sz="1680" dirty="0"/>
          </a:p>
          <a:p>
            <a:r>
              <a:rPr lang="en-GB" sz="1680" dirty="0"/>
              <a:t>How do you find working in a team?</a:t>
            </a:r>
          </a:p>
          <a:p>
            <a:endParaRPr lang="en-GB" sz="1680" dirty="0"/>
          </a:p>
          <a:p>
            <a:r>
              <a:rPr lang="en-GB" sz="1680" dirty="0"/>
              <a:t>Do you prefer working alone or in a team? Why?</a:t>
            </a:r>
          </a:p>
          <a:p>
            <a:endParaRPr lang="en-GB" sz="1680" dirty="0"/>
          </a:p>
          <a:p>
            <a:r>
              <a:rPr lang="en-GB" sz="1680" dirty="0"/>
              <a:t>What do you dislike about working in a team?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557BB209-71B0-479B-B396-87180EB3D189}"/>
              </a:ext>
            </a:extLst>
          </p:cNvPr>
          <p:cNvSpPr txBox="1"/>
          <p:nvPr/>
        </p:nvSpPr>
        <p:spPr>
          <a:xfrm>
            <a:off x="3138874" y="194835"/>
            <a:ext cx="6515100" cy="1126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AU" sz="3360" dirty="0">
                <a:latin typeface="Arial" panose="020B0604020202020204" pitchFamily="34" charset="0"/>
                <a:cs typeface="Arial" panose="020B0604020202020204" pitchFamily="34" charset="0"/>
              </a:rPr>
              <a:t>IV Verbal and non-verbal language</a:t>
            </a:r>
          </a:p>
        </p:txBody>
      </p:sp>
    </p:spTree>
    <p:extLst>
      <p:ext uri="{BB962C8B-B14F-4D97-AF65-F5344CB8AC3E}">
        <p14:creationId xmlns:p14="http://schemas.microsoft.com/office/powerpoint/2010/main" val="163201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C6BEC6B-5C77-412D-B45A-5B0F46FED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835288-C70A-F155-BBDB-4F1E2FCC1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4"/>
            <a:ext cx="10515600" cy="1481188"/>
          </a:xfrm>
        </p:spPr>
        <p:txBody>
          <a:bodyPr>
            <a:normAutofit/>
          </a:bodyPr>
          <a:lstStyle/>
          <a:p>
            <a:r>
              <a:rPr lang="en-GB" sz="4000" b="1" dirty="0">
                <a:solidFill>
                  <a:srgbClr val="1470AF"/>
                </a:solidFill>
                <a:latin typeface="+mn-lt"/>
              </a:rPr>
              <a:t>International Business Simulation: Market Entry - Overview</a:t>
            </a:r>
            <a:endParaRPr lang="en-AE" sz="4000" b="1" dirty="0">
              <a:solidFill>
                <a:srgbClr val="1470AF"/>
              </a:solidFill>
              <a:latin typeface="+mn-lt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9A3769F-8FE1-DEB5-F15E-DA525EBBF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47128"/>
            <a:ext cx="4909457" cy="4272681"/>
          </a:xfrm>
        </p:spPr>
        <p:txBody>
          <a:bodyPr>
            <a:normAutofit/>
          </a:bodyPr>
          <a:lstStyle/>
          <a:p>
            <a:r>
              <a:rPr lang="en-GB" sz="2000" dirty="0"/>
              <a:t>In the Market Entry simulation, you are in charge of managing the international strategy and operations of a casual dining chain of restaurants for 6 years.</a:t>
            </a:r>
          </a:p>
          <a:p>
            <a:pPr lvl="1"/>
            <a:r>
              <a:rPr lang="en-GB" sz="2000" dirty="0"/>
              <a:t>You manage all of the company’s business </a:t>
            </a:r>
            <a:r>
              <a:rPr lang="en-GB" sz="2000" i="1" dirty="0"/>
              <a:t>outside</a:t>
            </a:r>
            <a:r>
              <a:rPr lang="en-GB" sz="2000" dirty="0"/>
              <a:t> your home country.</a:t>
            </a:r>
          </a:p>
          <a:p>
            <a:r>
              <a:rPr lang="en-GB" sz="2000" dirty="0"/>
              <a:t>After choosing a home country, review the country information and news for the year before making decisions on:</a:t>
            </a:r>
          </a:p>
          <a:p>
            <a:pPr lvl="1"/>
            <a:r>
              <a:rPr lang="en-GB" sz="2000" dirty="0"/>
              <a:t>Countries to enter, grow or exit</a:t>
            </a:r>
          </a:p>
          <a:p>
            <a:pPr lvl="1"/>
            <a:r>
              <a:rPr lang="en-GB" sz="2000" dirty="0"/>
              <a:t>Entry Modes</a:t>
            </a:r>
          </a:p>
          <a:p>
            <a:pPr lvl="1"/>
            <a:r>
              <a:rPr lang="en-GB" sz="2000" dirty="0"/>
              <a:t>Local Marketing decisions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85242C-6F42-9DED-8128-CACF61803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International Business Simulation: Market Entry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523566-8D63-75D1-08B4-1F9AF173B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7346069-6608-46AA-810B-56AD7561D324}" type="slidenum">
              <a:rPr lang="en-US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9" name="Picture 8" descr="A map of the world&#10;&#10;Description automatically generated">
            <a:extLst>
              <a:ext uri="{FF2B5EF4-FFF2-40B4-BE49-F238E27FC236}">
                <a16:creationId xmlns:a16="http://schemas.microsoft.com/office/drawing/2014/main" id="{B130FA43-B9DE-EFED-D661-A9CD26BC81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143" y="2247923"/>
            <a:ext cx="5894320" cy="311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7765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Resultado de imagen"/>
          <p:cNvSpPr>
            <a:spLocks noChangeAspect="1" noChangeArrowheads="1"/>
          </p:cNvSpPr>
          <p:nvPr/>
        </p:nvSpPr>
        <p:spPr bwMode="auto">
          <a:xfrm>
            <a:off x="796290" y="-2988945"/>
            <a:ext cx="9601200" cy="624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endParaRPr lang="es-ES" sz="2160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3138874" y="1068772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933451" y="1522096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827505" y="1564006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AABCED4-1C39-4A18-A4EB-BF1A6CC51C67}"/>
              </a:ext>
            </a:extLst>
          </p:cNvPr>
          <p:cNvSpPr txBox="1"/>
          <p:nvPr/>
        </p:nvSpPr>
        <p:spPr>
          <a:xfrm>
            <a:off x="5985499" y="138179"/>
            <a:ext cx="5772842" cy="1126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AU" sz="3360" dirty="0" err="1"/>
              <a:t>Behavioral</a:t>
            </a:r>
            <a:r>
              <a:rPr lang="en-AU" sz="3360" dirty="0"/>
              <a:t> practices that affect business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DE7749F4-52DF-4735-83DC-37349381D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8133" y="1349793"/>
            <a:ext cx="5047578" cy="4158414"/>
          </a:xfrm>
          <a:prstGeom prst="rect">
            <a:avLst/>
          </a:prstGeom>
        </p:spPr>
      </p:pic>
      <p:pic>
        <p:nvPicPr>
          <p:cNvPr id="18" name="Picture 4" descr="Santiago, Chile | Chile turismo, Viagens, Chile">
            <a:extLst>
              <a:ext uri="{FF2B5EF4-FFF2-40B4-BE49-F238E27FC236}">
                <a16:creationId xmlns:a16="http://schemas.microsoft.com/office/drawing/2014/main" id="{B56E7019-EF47-45E0-B345-B5953721A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442" y="-1"/>
            <a:ext cx="5421476" cy="674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7061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Resultado de imagen"/>
          <p:cNvSpPr>
            <a:spLocks noChangeAspect="1" noChangeArrowheads="1"/>
          </p:cNvSpPr>
          <p:nvPr/>
        </p:nvSpPr>
        <p:spPr bwMode="auto">
          <a:xfrm>
            <a:off x="3988504" y="41911"/>
            <a:ext cx="9601200" cy="624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AU" sz="3360" dirty="0">
                <a:latin typeface="Arial" charset="0"/>
                <a:cs typeface="Arial" charset="0"/>
              </a:rPr>
              <a:t>Religion</a:t>
            </a:r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3138874" y="1068772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933451" y="1522096"/>
            <a:ext cx="10450830" cy="529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Wingdings" panose="05000000000000000000" pitchFamily="2" charset="2"/>
              <a:buChar char="§"/>
              <a:defRPr sz="1400">
                <a:solidFill>
                  <a:srgbClr val="00000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ES" sz="2160">
              <a:solidFill>
                <a:schemeClr val="tx1"/>
              </a:solidFill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6756162" y="233839"/>
            <a:ext cx="4415017" cy="1661160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altLang="es-ES" sz="1680" dirty="0"/>
              <a:t>Religion as a cultural stabilizer</a:t>
            </a: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6843534" y="1378633"/>
            <a:ext cx="4415017" cy="4207519"/>
          </a:xfrm>
          <a:prstGeom prst="rect">
            <a:avLst/>
          </a:prstGeom>
        </p:spPr>
        <p:txBody>
          <a:bodyPr vert="horz" lIns="109728" tIns="54864" rIns="109728" bIns="54864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6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s-ES" sz="1680" dirty="0"/>
              <a:t>Religion is a major source of both cultural imperatives and cultural taboos.</a:t>
            </a:r>
          </a:p>
          <a:p>
            <a:endParaRPr lang="en-US" altLang="es-ES" sz="1680" dirty="0"/>
          </a:p>
          <a:p>
            <a:r>
              <a:rPr lang="en-US" altLang="es-ES" sz="1680" dirty="0"/>
              <a:t>Major religions include:</a:t>
            </a:r>
          </a:p>
          <a:p>
            <a:endParaRPr lang="en-US" altLang="es-ES" sz="1680" dirty="0"/>
          </a:p>
          <a:p>
            <a:pPr>
              <a:buNone/>
            </a:pPr>
            <a:r>
              <a:rPr lang="en-US" altLang="es-ES" sz="1680" dirty="0"/>
              <a:t>	- Buddhism </a:t>
            </a:r>
            <a:r>
              <a:rPr lang="es-ES" altLang="es-ES" sz="1680" dirty="0">
                <a:latin typeface="SF Pro Text"/>
              </a:rPr>
              <a:t>530 </a:t>
            </a:r>
            <a:r>
              <a:rPr lang="es-ES" altLang="es-ES" sz="1680" dirty="0" err="1">
                <a:latin typeface="SF Pro Text"/>
              </a:rPr>
              <a:t>mill</a:t>
            </a:r>
            <a:endParaRPr lang="es-ES" altLang="es-ES" sz="1680" dirty="0">
              <a:latin typeface="SF Pro Text"/>
            </a:endParaRPr>
          </a:p>
          <a:p>
            <a:pPr>
              <a:buFontTx/>
              <a:buNone/>
            </a:pPr>
            <a:endParaRPr lang="en-US" altLang="es-ES" sz="1680" dirty="0"/>
          </a:p>
          <a:p>
            <a:pPr>
              <a:buFontTx/>
              <a:buNone/>
            </a:pPr>
            <a:r>
              <a:rPr lang="en-US" altLang="es-ES" sz="1680" dirty="0"/>
              <a:t>	- Christianity </a:t>
            </a:r>
            <a:r>
              <a:rPr lang="es-ES" altLang="es-ES" sz="1680" dirty="0">
                <a:latin typeface="SF Pro Text"/>
              </a:rPr>
              <a:t>2,400 millones de personas</a:t>
            </a:r>
            <a:endParaRPr lang="en-US" altLang="es-ES" sz="1680" dirty="0"/>
          </a:p>
          <a:p>
            <a:pPr>
              <a:buFontTx/>
              <a:buNone/>
            </a:pPr>
            <a:endParaRPr lang="en-US" altLang="es-ES" sz="1680" dirty="0"/>
          </a:p>
          <a:p>
            <a:pPr>
              <a:buFontTx/>
              <a:buNone/>
            </a:pPr>
            <a:r>
              <a:rPr lang="en-US" altLang="es-ES" sz="1680" dirty="0"/>
              <a:t>	- Hinduism</a:t>
            </a:r>
            <a:r>
              <a:rPr lang="es-ES" altLang="es-ES" sz="1680" dirty="0">
                <a:latin typeface="SF Pro Text"/>
              </a:rPr>
              <a:t> 1,200 </a:t>
            </a:r>
            <a:r>
              <a:rPr lang="es-ES" altLang="es-ES" sz="1680" dirty="0" err="1">
                <a:latin typeface="SF Pro Text"/>
              </a:rPr>
              <a:t>mill</a:t>
            </a:r>
            <a:endParaRPr lang="en-US" altLang="es-ES" sz="1680" dirty="0"/>
          </a:p>
          <a:p>
            <a:pPr>
              <a:buFontTx/>
              <a:buNone/>
            </a:pPr>
            <a:endParaRPr lang="en-US" altLang="es-ES" sz="1680" dirty="0"/>
          </a:p>
          <a:p>
            <a:pPr>
              <a:buNone/>
            </a:pPr>
            <a:r>
              <a:rPr lang="en-US" altLang="es-ES" sz="1680" dirty="0"/>
              <a:t>	- Islam </a:t>
            </a:r>
            <a:r>
              <a:rPr lang="es-ES" altLang="es-ES" sz="1680" dirty="0">
                <a:latin typeface="SF Pro Text"/>
              </a:rPr>
              <a:t>1,900 </a:t>
            </a:r>
            <a:r>
              <a:rPr lang="es-ES" altLang="es-ES" sz="1680" dirty="0" err="1">
                <a:latin typeface="SF Pro Text"/>
              </a:rPr>
              <a:t>mill</a:t>
            </a:r>
            <a:endParaRPr lang="es-ES" altLang="es-ES" sz="1680" dirty="0">
              <a:latin typeface="SF Pro Text"/>
            </a:endParaRPr>
          </a:p>
          <a:p>
            <a:pPr>
              <a:buFontTx/>
              <a:buNone/>
            </a:pPr>
            <a:endParaRPr lang="en-US" altLang="es-ES" sz="1680" dirty="0"/>
          </a:p>
          <a:p>
            <a:pPr>
              <a:buNone/>
            </a:pPr>
            <a:r>
              <a:rPr lang="en-US" altLang="es-ES" sz="1680" dirty="0"/>
              <a:t>	- Judaism </a:t>
            </a:r>
            <a:r>
              <a:rPr lang="es-ES" altLang="es-ES" sz="1680" dirty="0">
                <a:latin typeface="SF Pro Text"/>
              </a:rPr>
              <a:t>16 </a:t>
            </a:r>
            <a:r>
              <a:rPr lang="es-ES" altLang="es-ES" sz="1680" dirty="0" err="1">
                <a:latin typeface="SF Pro Text"/>
              </a:rPr>
              <a:t>mill</a:t>
            </a:r>
            <a:endParaRPr lang="es-ES" altLang="es-ES" sz="1680" dirty="0">
              <a:latin typeface="SF Pro Text"/>
            </a:endParaRPr>
          </a:p>
          <a:p>
            <a:pPr>
              <a:buFontTx/>
              <a:buNone/>
            </a:pPr>
            <a:endParaRPr lang="en-US" altLang="es-ES" sz="168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27F23803-1617-4D82-881C-E383231DA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9" y="41910"/>
            <a:ext cx="5467502" cy="677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479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Resultado de imagen"/>
          <p:cNvSpPr>
            <a:spLocks noChangeAspect="1" noChangeArrowheads="1"/>
          </p:cNvSpPr>
          <p:nvPr/>
        </p:nvSpPr>
        <p:spPr bwMode="auto">
          <a:xfrm>
            <a:off x="796290" y="-2988945"/>
            <a:ext cx="9601200" cy="624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endParaRPr lang="es-ES" sz="2160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6607233" y="1045846"/>
            <a:ext cx="4547062" cy="5120640"/>
          </a:xfrm>
          <a:prstGeom prst="rect">
            <a:avLst/>
          </a:prstGeom>
        </p:spPr>
        <p:txBody>
          <a:bodyPr vert="horz" lIns="109728" tIns="54864" rIns="109728" bIns="54864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6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200000"/>
              </a:lnSpc>
            </a:pPr>
            <a:r>
              <a:rPr lang="en-US" altLang="es-ES" sz="1600" dirty="0">
                <a:latin typeface="+mn-lt"/>
              </a:rPr>
              <a:t>Host cultures do not always expect firms and individuals to conform</a:t>
            </a: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s-ES" sz="1600" dirty="0">
                <a:latin typeface="+mn-lt"/>
              </a:rPr>
              <a:t> to their norms; in some instances, they may choose to</a:t>
            </a: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s-ES" sz="1600" dirty="0">
                <a:latin typeface="+mn-lt"/>
              </a:rPr>
              <a:t> accommodate differences in traditions. </a:t>
            </a:r>
          </a:p>
          <a:p>
            <a:pPr algn="ctr">
              <a:lnSpc>
                <a:spcPct val="200000"/>
              </a:lnSpc>
            </a:pPr>
            <a:endParaRPr lang="en-US" altLang="es-ES" sz="1600" dirty="0">
              <a:latin typeface="+mn-lt"/>
            </a:endParaRPr>
          </a:p>
          <a:p>
            <a:pPr algn="ctr">
              <a:lnSpc>
                <a:spcPct val="200000"/>
              </a:lnSpc>
            </a:pPr>
            <a:r>
              <a:rPr lang="en-US" altLang="es-ES" sz="1600" dirty="0">
                <a:latin typeface="+mn-lt"/>
              </a:rPr>
              <a:t>International firms should make a </a:t>
            </a:r>
            <a:r>
              <a:rPr lang="en-US" altLang="es-ES" sz="1600" dirty="0">
                <a:solidFill>
                  <a:srgbClr val="C00000"/>
                </a:solidFill>
                <a:latin typeface="+mn-lt"/>
              </a:rPr>
              <a:t>concerted effort </a:t>
            </a:r>
            <a:r>
              <a:rPr lang="en-US" altLang="es-ES" sz="1600" dirty="0">
                <a:latin typeface="+mn-lt"/>
              </a:rPr>
              <a:t>to identify ideas</a:t>
            </a: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s-ES" sz="1600" dirty="0">
                <a:latin typeface="+mn-lt"/>
              </a:rPr>
              <a:t> and behaviors in host countries and foreign cultures that can be usefully applied across the whole of their organizations.  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058224F-F337-471F-9666-42520B8B552F}"/>
              </a:ext>
            </a:extLst>
          </p:cNvPr>
          <p:cNvSpPr txBox="1"/>
          <p:nvPr/>
        </p:nvSpPr>
        <p:spPr>
          <a:xfrm>
            <a:off x="7249046" y="131444"/>
            <a:ext cx="5542510" cy="609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360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s-ES" sz="336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5BE4226-81D5-4418-A08B-D421D9B051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483"/>
          <a:stretch/>
        </p:blipFill>
        <p:spPr>
          <a:xfrm>
            <a:off x="609600" y="40006"/>
            <a:ext cx="5486400" cy="680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5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92D82-9E18-935A-99AE-5669E3843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>
                <a:solidFill>
                  <a:srgbClr val="1470AF"/>
                </a:solidFill>
                <a:latin typeface="+mn-lt"/>
              </a:rPr>
              <a:t>Country Info: GDP and Population</a:t>
            </a:r>
            <a:endParaRPr lang="en-AE" sz="4000" b="1" dirty="0">
              <a:solidFill>
                <a:srgbClr val="1470AF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DA563-8DAE-268A-A8D2-17355A26B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GB" sz="2400" dirty="0"/>
              <a:t>Gross Domestic Product (GDP) per Capita is a measure of the income level of people in the country.</a:t>
            </a:r>
          </a:p>
          <a:p>
            <a:r>
              <a:rPr lang="en-GB" sz="2400" dirty="0"/>
              <a:t>GDP forecast is indicator of expected market growth. Based on data from the International Monetary Fund.</a:t>
            </a:r>
          </a:p>
          <a:p>
            <a:r>
              <a:rPr lang="en-GB" sz="2400" dirty="0"/>
              <a:t>GDP per capita, GDP growth and population growth are indicators of market attractiveness in the family restaurant market.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24FCA1-5730-2915-E607-A06C7D387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8386" y="1870075"/>
            <a:ext cx="5210902" cy="3524742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BA38E3-F444-9F21-64A3-A78B194E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International Business Simulation: Market Entry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60BD36-887D-5D24-3BA3-3DBE9A00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46069-6608-46AA-810B-56AD7561D3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8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C6BEC6B-5C77-412D-B45A-5B0F46FED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392D82-9E18-935A-99AE-5669E3843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4"/>
            <a:ext cx="10515600" cy="1481188"/>
          </a:xfrm>
        </p:spPr>
        <p:txBody>
          <a:bodyPr>
            <a:normAutofit/>
          </a:bodyPr>
          <a:lstStyle/>
          <a:p>
            <a:r>
              <a:rPr lang="en-GB" sz="4000" b="1" dirty="0">
                <a:solidFill>
                  <a:srgbClr val="1470AF"/>
                </a:solidFill>
                <a:latin typeface="+mn-lt"/>
              </a:rPr>
              <a:t>Country Info: Market Characteristics</a:t>
            </a:r>
            <a:endParaRPr lang="en-AE" sz="4000" b="1" dirty="0">
              <a:solidFill>
                <a:srgbClr val="1470AF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DA563-8DAE-268A-A8D2-17355A26B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069" y="1870535"/>
            <a:ext cx="4958751" cy="42726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Country Risk:</a:t>
            </a:r>
          </a:p>
          <a:p>
            <a:r>
              <a:rPr lang="en-GB" sz="2000" dirty="0"/>
              <a:t>A broad measure that indicates risks arising from economic or political changes or general instability in a country.</a:t>
            </a:r>
          </a:p>
          <a:p>
            <a:pPr marL="0" indent="0">
              <a:buNone/>
            </a:pPr>
            <a:r>
              <a:rPr lang="en-GB" sz="2400" dirty="0"/>
              <a:t>Trade Barriers (tariffs):</a:t>
            </a:r>
          </a:p>
          <a:p>
            <a:r>
              <a:rPr lang="en-GB" sz="2000" dirty="0"/>
              <a:t>Impact the cost of importing ingredients from the home country. </a:t>
            </a:r>
          </a:p>
          <a:p>
            <a:pPr marL="0" indent="0">
              <a:buNone/>
            </a:pPr>
            <a:r>
              <a:rPr lang="en-GB" sz="2400" dirty="0"/>
              <a:t>Industry Rivalry: </a:t>
            </a:r>
          </a:p>
          <a:p>
            <a:r>
              <a:rPr lang="en-GB" sz="2000" dirty="0"/>
              <a:t>The intensity of competition in a market.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BA38E3-F444-9F21-64A3-A78B194E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International Business Simulation: Market Entry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60BD36-887D-5D24-3BA3-3DBE9A00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7346069-6608-46AA-810B-56AD7561D324}" type="slidenum">
              <a:rPr lang="en-US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7" name="Picture 6" descr="A blue and red flag with white stars&#10;&#10;Description automatically generated">
            <a:extLst>
              <a:ext uri="{FF2B5EF4-FFF2-40B4-BE49-F238E27FC236}">
                <a16:creationId xmlns:a16="http://schemas.microsoft.com/office/drawing/2014/main" id="{778837AD-D5DD-009E-5D4E-8299743378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630" y="1910278"/>
            <a:ext cx="3484842" cy="325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263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DC6BEC6B-5C77-412D-B45A-5B0F46FED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392D82-9E18-935A-99AE-5669E3843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4"/>
            <a:ext cx="10515600" cy="1255962"/>
          </a:xfrm>
        </p:spPr>
        <p:txBody>
          <a:bodyPr>
            <a:normAutofit/>
          </a:bodyPr>
          <a:lstStyle/>
          <a:p>
            <a:r>
              <a:rPr lang="en-GB" sz="4000" b="1" dirty="0">
                <a:solidFill>
                  <a:srgbClr val="1470AF"/>
                </a:solidFill>
                <a:latin typeface="+mn-lt"/>
              </a:rPr>
              <a:t>Country Info: Culture</a:t>
            </a:r>
            <a:endParaRPr lang="en-AE" sz="4000" b="1" dirty="0">
              <a:solidFill>
                <a:srgbClr val="1470AF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DA563-8DAE-268A-A8D2-17355A26B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671" y="1432176"/>
            <a:ext cx="5735128" cy="4272681"/>
          </a:xfrm>
        </p:spPr>
        <p:txBody>
          <a:bodyPr>
            <a:noAutofit/>
          </a:bodyPr>
          <a:lstStyle/>
          <a:p>
            <a:r>
              <a:rPr lang="en-GB" sz="1600" dirty="0"/>
              <a:t>Culture can be defined as ‘the set of shared beliefs, values and other norms that distinguish one group of people form another’.</a:t>
            </a:r>
          </a:p>
          <a:p>
            <a:r>
              <a:rPr lang="en-GB" sz="1600" dirty="0"/>
              <a:t>Geert Hofstede developed a framework that summarizes cultures along six dimensions:</a:t>
            </a:r>
          </a:p>
          <a:p>
            <a:pPr lvl="1"/>
            <a:r>
              <a:rPr lang="en-GB" sz="1600" dirty="0"/>
              <a:t>Power Distance</a:t>
            </a:r>
          </a:p>
          <a:p>
            <a:pPr lvl="1"/>
            <a:r>
              <a:rPr lang="en-GB" sz="1600" dirty="0"/>
              <a:t>Individualism</a:t>
            </a:r>
          </a:p>
          <a:p>
            <a:pPr lvl="1"/>
            <a:r>
              <a:rPr lang="en-GB" sz="1600" dirty="0"/>
              <a:t>Masculinity vs Femineity</a:t>
            </a:r>
          </a:p>
          <a:p>
            <a:pPr lvl="1"/>
            <a:r>
              <a:rPr lang="en-GB" sz="1600" dirty="0"/>
              <a:t>Uncertainty Avoidance</a:t>
            </a:r>
          </a:p>
          <a:p>
            <a:pPr lvl="1"/>
            <a:r>
              <a:rPr lang="en-GB" sz="1600" dirty="0"/>
              <a:t>Long Term Orientation</a:t>
            </a:r>
          </a:p>
          <a:p>
            <a:pPr lvl="1"/>
            <a:r>
              <a:rPr lang="en-GB" sz="1600" dirty="0"/>
              <a:t>Indulgence</a:t>
            </a:r>
          </a:p>
          <a:p>
            <a:r>
              <a:rPr lang="en-GB" sz="1600" dirty="0"/>
              <a:t>In the simulation, Cultural Distance between two countries is calculated based on the sum of the differences in scores on each of the dimensions of culture.</a:t>
            </a:r>
          </a:p>
          <a:p>
            <a:r>
              <a:rPr lang="en-GB" sz="1600" dirty="0"/>
              <a:t>Indulgence reflects the extent to which a society values the satisfaction of human needs and desires.</a:t>
            </a:r>
          </a:p>
          <a:p>
            <a:pPr lvl="1"/>
            <a:r>
              <a:rPr lang="en-GB" sz="1600" dirty="0"/>
              <a:t>In the simulation, countries with a high Indulgence score are more attractive.</a:t>
            </a:r>
            <a:endParaRPr lang="en-AE" sz="1600" dirty="0"/>
          </a:p>
        </p:txBody>
      </p:sp>
      <p:pic>
        <p:nvPicPr>
          <p:cNvPr id="14" name="Picture 6" descr="Colourful carved figures of humans">
            <a:extLst>
              <a:ext uri="{FF2B5EF4-FFF2-40B4-BE49-F238E27FC236}">
                <a16:creationId xmlns:a16="http://schemas.microsoft.com/office/drawing/2014/main" id="{A714EAF3-ABDE-1F86-E28B-08C77F8B5C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92" r="2" b="2"/>
          <a:stretch/>
        </p:blipFill>
        <p:spPr>
          <a:xfrm>
            <a:off x="6630545" y="1802575"/>
            <a:ext cx="5094187" cy="3531881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BA38E3-F444-9F21-64A3-A78B194E7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International Business Simulation: Market Entry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60BD36-887D-5D24-3BA3-3DBE9A00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7346069-6608-46AA-810B-56AD7561D324}" type="slidenum">
              <a:rPr lang="en-US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08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4294967295"/>
          </p:nvPr>
        </p:nvSpPr>
        <p:spPr>
          <a:xfrm>
            <a:off x="1158240" y="2089872"/>
            <a:ext cx="4427220" cy="428053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600" dirty="0"/>
              <a:t>Geert Hofstede, a Dutch interculturalist, is one of the most noted academicians to explore this subject</a:t>
            </a:r>
          </a:p>
          <a:p>
            <a:pPr marL="0" indent="0" algn="ctr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1600" dirty="0"/>
              <a:t>From 1967 until 1973 as an IBM psychologist, Hofstede collected and analyzed data from over 100,000 individuals from over 50 countries</a:t>
            </a:r>
          </a:p>
          <a:p>
            <a:pPr algn="ctr"/>
            <a:endParaRPr lang="en-US" sz="1600" dirty="0"/>
          </a:p>
          <a:p>
            <a:pPr marL="0" indent="0" algn="ctr">
              <a:buNone/>
            </a:pPr>
            <a:r>
              <a:rPr lang="en-US" sz="1600" dirty="0"/>
              <a:t>From those results and later additions, Hofstede developed a model that identifies four primary dimensions to differentiate cultures. He later added a fifth dimension.</a:t>
            </a:r>
          </a:p>
          <a:p>
            <a:pPr marL="0" indent="0">
              <a:buNone/>
            </a:pPr>
            <a:endParaRPr lang="en-US" i="1" dirty="0"/>
          </a:p>
        </p:txBody>
      </p:sp>
      <p:pic>
        <p:nvPicPr>
          <p:cNvPr id="1028" name="Picture 4" descr="Geert Hofstede Whois">
            <a:extLst>
              <a:ext uri="{FF2B5EF4-FFF2-40B4-BE49-F238E27FC236}">
                <a16:creationId xmlns:a16="http://schemas.microsoft.com/office/drawing/2014/main" id="{91FC5065-B5AE-4BA5-A5B1-8DF06F547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786" y="1552402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ítulo 3">
            <a:extLst>
              <a:ext uri="{FF2B5EF4-FFF2-40B4-BE49-F238E27FC236}">
                <a16:creationId xmlns:a16="http://schemas.microsoft.com/office/drawing/2014/main" id="{BF24F807-C172-4E59-85E6-2B00BEC56D32}"/>
              </a:ext>
            </a:extLst>
          </p:cNvPr>
          <p:cNvSpPr txBox="1">
            <a:spLocks/>
          </p:cNvSpPr>
          <p:nvPr/>
        </p:nvSpPr>
        <p:spPr>
          <a:xfrm>
            <a:off x="2130830" y="26237"/>
            <a:ext cx="9451571" cy="1143000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4000" b="1" dirty="0">
                <a:solidFill>
                  <a:srgbClr val="1470AF"/>
                </a:solidFill>
                <a:latin typeface="+mn-lt"/>
                <a:ea typeface="+mj-ea"/>
                <a:cs typeface="+mj-cs"/>
              </a:rPr>
              <a:t>Cultural awareness and cultural shock</a:t>
            </a:r>
          </a:p>
        </p:txBody>
      </p:sp>
    </p:spTree>
    <p:extLst>
      <p:ext uri="{BB962C8B-B14F-4D97-AF65-F5344CB8AC3E}">
        <p14:creationId xmlns:p14="http://schemas.microsoft.com/office/powerpoint/2010/main" val="1287884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Ã©sultat de recherche d'images pour &quot;power distance&quot;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8642" y="1484947"/>
            <a:ext cx="7094220" cy="3888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ítulo 3">
            <a:extLst>
              <a:ext uri="{FF2B5EF4-FFF2-40B4-BE49-F238E27FC236}">
                <a16:creationId xmlns:a16="http://schemas.microsoft.com/office/drawing/2014/main" id="{0242B0E2-7BD2-49E8-9DAC-3C631FD48346}"/>
              </a:ext>
            </a:extLst>
          </p:cNvPr>
          <p:cNvSpPr txBox="1">
            <a:spLocks/>
          </p:cNvSpPr>
          <p:nvPr/>
        </p:nvSpPr>
        <p:spPr>
          <a:xfrm>
            <a:off x="2130830" y="26237"/>
            <a:ext cx="9451571" cy="1143000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4000" b="1" dirty="0">
                <a:solidFill>
                  <a:srgbClr val="1470AF"/>
                </a:solidFill>
                <a:latin typeface="+mn-lt"/>
                <a:ea typeface="+mj-ea"/>
                <a:cs typeface="+mj-cs"/>
              </a:rPr>
              <a:t>Cultural awareness and cultural shock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BC51242-E6A1-4728-A59C-E0388798C36D}"/>
              </a:ext>
            </a:extLst>
          </p:cNvPr>
          <p:cNvSpPr/>
          <p:nvPr/>
        </p:nvSpPr>
        <p:spPr>
          <a:xfrm>
            <a:off x="2479963" y="4675910"/>
            <a:ext cx="7262899" cy="6971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160" dirty="0"/>
          </a:p>
        </p:txBody>
      </p:sp>
    </p:spTree>
    <p:extLst>
      <p:ext uri="{BB962C8B-B14F-4D97-AF65-F5344CB8AC3E}">
        <p14:creationId xmlns:p14="http://schemas.microsoft.com/office/powerpoint/2010/main" val="1945915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/>
          <p:cNvSpPr>
            <a:spLocks noGrp="1"/>
          </p:cNvSpPr>
          <p:nvPr>
            <p:ph idx="4294967295"/>
          </p:nvPr>
        </p:nvSpPr>
        <p:spPr>
          <a:xfrm>
            <a:off x="609601" y="1482090"/>
            <a:ext cx="5486400" cy="2245996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 algn="ctr" fontAlgn="base">
              <a:buNone/>
            </a:pPr>
            <a:r>
              <a:rPr lang="en-US" sz="16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Power Distance Index (</a:t>
            </a:r>
            <a:r>
              <a:rPr lang="en-US" sz="168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high</a:t>
            </a:r>
            <a:r>
              <a:rPr lang="en-US" sz="16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versus </a:t>
            </a:r>
            <a:r>
              <a:rPr lang="en-US" sz="168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low</a:t>
            </a:r>
            <a:r>
              <a:rPr lang="en-US" sz="168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)</a:t>
            </a:r>
          </a:p>
          <a:p>
            <a:pPr marL="0" indent="0" algn="ctr" fontAlgn="base">
              <a:buNone/>
            </a:pPr>
            <a:endParaRPr lang="en-US" sz="168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0" indent="0">
              <a:buNone/>
            </a:pPr>
            <a:r>
              <a:rPr lang="en-US" sz="1680" dirty="0">
                <a:latin typeface="+mj-lt"/>
              </a:rPr>
              <a:t>This dimension explains the extent to which members who</a:t>
            </a:r>
          </a:p>
          <a:p>
            <a:pPr marL="0" indent="0">
              <a:buNone/>
            </a:pPr>
            <a:endParaRPr lang="en-US" sz="1680" dirty="0">
              <a:latin typeface="+mj-lt"/>
            </a:endParaRPr>
          </a:p>
          <a:p>
            <a:pPr marL="0" indent="0">
              <a:buNone/>
            </a:pPr>
            <a:r>
              <a:rPr lang="en-US" sz="1680" dirty="0">
                <a:latin typeface="+mj-lt"/>
              </a:rPr>
              <a:t>are less powerful in a society accept and also expect that the</a:t>
            </a:r>
          </a:p>
          <a:p>
            <a:pPr marL="0" indent="0">
              <a:buNone/>
            </a:pPr>
            <a:endParaRPr lang="en-US" sz="1680" dirty="0">
              <a:latin typeface="+mj-lt"/>
            </a:endParaRPr>
          </a:p>
          <a:p>
            <a:pPr marL="0" indent="0">
              <a:buNone/>
            </a:pPr>
            <a:r>
              <a:rPr lang="en-US" sz="1680" dirty="0">
                <a:latin typeface="+mj-lt"/>
              </a:rPr>
              <a:t>distribution of power takes place </a:t>
            </a:r>
            <a:r>
              <a:rPr lang="en-US" sz="1680" dirty="0">
                <a:solidFill>
                  <a:srgbClr val="C00000"/>
                </a:solidFill>
                <a:latin typeface="+mj-lt"/>
              </a:rPr>
              <a:t>unequally</a:t>
            </a:r>
            <a:endParaRPr lang="en-US" sz="1680" i="1" dirty="0">
              <a:solidFill>
                <a:srgbClr val="C00000"/>
              </a:solidFill>
              <a:latin typeface="+mj-lt"/>
            </a:endParaRPr>
          </a:p>
        </p:txBody>
      </p:sp>
      <p:pic>
        <p:nvPicPr>
          <p:cNvPr id="1030" name="Picture 6" descr="RÃ©sultat de recherche d'images pour &quot;power distance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5816" y="3855800"/>
            <a:ext cx="3653443" cy="2736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ítulo 3">
            <a:extLst>
              <a:ext uri="{FF2B5EF4-FFF2-40B4-BE49-F238E27FC236}">
                <a16:creationId xmlns:a16="http://schemas.microsoft.com/office/drawing/2014/main" id="{DA2D5F03-8B64-4EAF-8079-99111A6314DA}"/>
              </a:ext>
            </a:extLst>
          </p:cNvPr>
          <p:cNvSpPr txBox="1">
            <a:spLocks/>
          </p:cNvSpPr>
          <p:nvPr/>
        </p:nvSpPr>
        <p:spPr>
          <a:xfrm>
            <a:off x="802945" y="75086"/>
            <a:ext cx="10339187" cy="1143000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4000" b="1" dirty="0">
                <a:solidFill>
                  <a:srgbClr val="1470AF"/>
                </a:solidFill>
                <a:latin typeface="+mn-lt"/>
                <a:ea typeface="+mj-ea"/>
                <a:cs typeface="+mj-cs"/>
              </a:rPr>
              <a:t>Cultural awareness and cultural shock</a:t>
            </a:r>
          </a:p>
        </p:txBody>
      </p:sp>
    </p:spTree>
    <p:extLst>
      <p:ext uri="{BB962C8B-B14F-4D97-AF65-F5344CB8AC3E}">
        <p14:creationId xmlns:p14="http://schemas.microsoft.com/office/powerpoint/2010/main" val="2061079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802901" y="1767007"/>
            <a:ext cx="4779498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40" dirty="0"/>
              <a:t>3) Members accept power distance as part of a social order, it determines what is right and wrong</a:t>
            </a:r>
          </a:p>
        </p:txBody>
      </p:sp>
      <p:sp>
        <p:nvSpPr>
          <p:cNvPr id="3" name="Rectángulo 2"/>
          <p:cNvSpPr/>
          <p:nvPr/>
        </p:nvSpPr>
        <p:spPr>
          <a:xfrm>
            <a:off x="6370321" y="5259017"/>
            <a:ext cx="3577005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40" dirty="0"/>
              <a:t>7) Power is exerted only where it is necessary</a:t>
            </a:r>
          </a:p>
        </p:txBody>
      </p:sp>
      <p:sp>
        <p:nvSpPr>
          <p:cNvPr id="4" name="Rectángulo 3"/>
          <p:cNvSpPr/>
          <p:nvPr/>
        </p:nvSpPr>
        <p:spPr>
          <a:xfrm>
            <a:off x="883920" y="1854676"/>
            <a:ext cx="5486400" cy="5355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40" dirty="0"/>
              <a:t>1) More powerful members of society perceive their subordinates as unequal</a:t>
            </a:r>
          </a:p>
        </p:txBody>
      </p:sp>
      <p:sp>
        <p:nvSpPr>
          <p:cNvPr id="5" name="Rectángulo 4"/>
          <p:cNvSpPr/>
          <p:nvPr/>
        </p:nvSpPr>
        <p:spPr>
          <a:xfrm>
            <a:off x="5609873" y="2971110"/>
            <a:ext cx="5486400" cy="5355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40" dirty="0"/>
              <a:t>2) People are equal, they consider social inequalities obsolete (borders, politics)</a:t>
            </a:r>
          </a:p>
        </p:txBody>
      </p:sp>
      <p:sp>
        <p:nvSpPr>
          <p:cNvPr id="7" name="Rectángulo 6"/>
          <p:cNvSpPr/>
          <p:nvPr/>
        </p:nvSpPr>
        <p:spPr>
          <a:xfrm>
            <a:off x="1083868" y="3732773"/>
            <a:ext cx="3900940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40" dirty="0"/>
              <a:t>6) Subordinates fear the more powerful members</a:t>
            </a:r>
          </a:p>
        </p:txBody>
      </p:sp>
      <p:sp>
        <p:nvSpPr>
          <p:cNvPr id="8" name="Rectángulo 7"/>
          <p:cNvSpPr/>
          <p:nvPr/>
        </p:nvSpPr>
        <p:spPr>
          <a:xfrm>
            <a:off x="1652719" y="2772990"/>
            <a:ext cx="3550139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40" dirty="0"/>
              <a:t>4) There is not much trust among co-workers</a:t>
            </a:r>
          </a:p>
        </p:txBody>
      </p:sp>
      <p:sp>
        <p:nvSpPr>
          <p:cNvPr id="9" name="Rectángulo 8"/>
          <p:cNvSpPr/>
          <p:nvPr/>
        </p:nvSpPr>
        <p:spPr>
          <a:xfrm>
            <a:off x="6950707" y="3748429"/>
            <a:ext cx="3197991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40" dirty="0"/>
              <a:t>8) Subordinates are blamed for mistakes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1020289" y="4327791"/>
            <a:ext cx="2934201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40" dirty="0"/>
              <a:t>5) Everyone should have equal rights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6095999" y="2523936"/>
            <a:ext cx="5486400" cy="3139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40" dirty="0"/>
              <a:t>9) Subordinates are considered as older, more experienced colleagues</a:t>
            </a:r>
          </a:p>
        </p:txBody>
      </p:sp>
      <p:sp>
        <p:nvSpPr>
          <p:cNvPr id="13" name="Rectángulo 12"/>
          <p:cNvSpPr/>
          <p:nvPr/>
        </p:nvSpPr>
        <p:spPr>
          <a:xfrm>
            <a:off x="1519834" y="5510215"/>
            <a:ext cx="3016403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40" dirty="0"/>
              <a:t>10) The system is blamed for mistakes</a:t>
            </a:r>
          </a:p>
        </p:txBody>
      </p:sp>
      <p:sp>
        <p:nvSpPr>
          <p:cNvPr id="14" name="Rectángulo 13"/>
          <p:cNvSpPr/>
          <p:nvPr/>
        </p:nvSpPr>
        <p:spPr>
          <a:xfrm>
            <a:off x="4432301" y="4495189"/>
            <a:ext cx="5486400" cy="3139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40" dirty="0"/>
              <a:t>11) The acceptance of the privileges that come with power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1519834" y="1104654"/>
            <a:ext cx="9052560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920" dirty="0"/>
              <a:t>High vs. </a:t>
            </a:r>
            <a:r>
              <a:rPr lang="es-ES" sz="1920" dirty="0" err="1"/>
              <a:t>Low</a:t>
            </a:r>
            <a:r>
              <a:rPr lang="es-ES" sz="1920" dirty="0"/>
              <a:t> </a:t>
            </a:r>
            <a:r>
              <a:rPr lang="es-ES" sz="1920" dirty="0" err="1"/>
              <a:t>power</a:t>
            </a:r>
            <a:r>
              <a:rPr lang="es-ES" sz="1920" dirty="0"/>
              <a:t> </a:t>
            </a:r>
            <a:r>
              <a:rPr lang="es-ES" sz="1920" dirty="0" err="1"/>
              <a:t>distance</a:t>
            </a:r>
            <a:endParaRPr lang="es-ES" sz="1920" dirty="0"/>
          </a:p>
          <a:p>
            <a:endParaRPr lang="es-ES" sz="2160" dirty="0"/>
          </a:p>
          <a:p>
            <a:endParaRPr lang="es-ES" sz="2160" dirty="0"/>
          </a:p>
        </p:txBody>
      </p:sp>
      <p:sp>
        <p:nvSpPr>
          <p:cNvPr id="17" name="Título 3">
            <a:extLst>
              <a:ext uri="{FF2B5EF4-FFF2-40B4-BE49-F238E27FC236}">
                <a16:creationId xmlns:a16="http://schemas.microsoft.com/office/drawing/2014/main" id="{9A8AC6B7-A487-4FBA-98F4-ED17F61C455F}"/>
              </a:ext>
            </a:extLst>
          </p:cNvPr>
          <p:cNvSpPr txBox="1">
            <a:spLocks/>
          </p:cNvSpPr>
          <p:nvPr/>
        </p:nvSpPr>
        <p:spPr>
          <a:xfrm>
            <a:off x="2130830" y="26237"/>
            <a:ext cx="9451571" cy="1143000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700" b="1" dirty="0">
                <a:solidFill>
                  <a:srgbClr val="1470AF"/>
                </a:solidFill>
                <a:latin typeface="+mn-lt"/>
                <a:ea typeface="+mj-ea"/>
                <a:cs typeface="+mj-cs"/>
              </a:rPr>
              <a:t>Cultural awareness and cultural shock</a:t>
            </a:r>
          </a:p>
        </p:txBody>
      </p:sp>
    </p:spTree>
    <p:extLst>
      <p:ext uri="{BB962C8B-B14F-4D97-AF65-F5344CB8AC3E}">
        <p14:creationId xmlns:p14="http://schemas.microsoft.com/office/powerpoint/2010/main" val="566475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667</TotalTime>
  <Words>1356</Words>
  <Application>Microsoft Office PowerPoint</Application>
  <PresentationFormat>Panorámica</PresentationFormat>
  <Paragraphs>197</Paragraphs>
  <Slides>22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32" baseType="lpstr">
      <vt:lpstr>SimSun</vt:lpstr>
      <vt:lpstr>Arial</vt:lpstr>
      <vt:lpstr>Arial</vt:lpstr>
      <vt:lpstr>Calibri</vt:lpstr>
      <vt:lpstr>Calibri Light</vt:lpstr>
      <vt:lpstr>medium-content-serif-font</vt:lpstr>
      <vt:lpstr>Open Sans</vt:lpstr>
      <vt:lpstr>SF Pro Text</vt:lpstr>
      <vt:lpstr>Wingdings</vt:lpstr>
      <vt:lpstr>Office Theme</vt:lpstr>
      <vt:lpstr> Globalization, glocalization, slowbalization  Market Entry </vt:lpstr>
      <vt:lpstr>International Business Simulation: Market Entry - Overview</vt:lpstr>
      <vt:lpstr>Country Info: GDP and Population</vt:lpstr>
      <vt:lpstr>Country Info: Market Characteristics</vt:lpstr>
      <vt:lpstr>Country Info: Culture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International Business Simulation: Market Entry - Brief</dc:title>
  <dc:creator>Tim Rogmans</dc:creator>
  <cp:lastModifiedBy>Pr. Geoffrey Ditta</cp:lastModifiedBy>
  <cp:revision>62</cp:revision>
  <dcterms:created xsi:type="dcterms:W3CDTF">2021-12-13T10:26:46Z</dcterms:created>
  <dcterms:modified xsi:type="dcterms:W3CDTF">2026-02-03T10:43:17Z</dcterms:modified>
</cp:coreProperties>
</file>

<file path=docProps/thumbnail.jpeg>
</file>